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15"/>
  </p:notesMasterIdLst>
  <p:sldIdLst>
    <p:sldId id="265" r:id="rId2"/>
    <p:sldId id="551" r:id="rId3"/>
    <p:sldId id="581" r:id="rId4"/>
    <p:sldId id="582" r:id="rId5"/>
    <p:sldId id="587" r:id="rId6"/>
    <p:sldId id="586" r:id="rId7"/>
    <p:sldId id="583" r:id="rId8"/>
    <p:sldId id="589" r:id="rId9"/>
    <p:sldId id="591" r:id="rId10"/>
    <p:sldId id="588" r:id="rId11"/>
    <p:sldId id="584" r:id="rId12"/>
    <p:sldId id="590" r:id="rId13"/>
    <p:sldId id="57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376092"/>
    <a:srgbClr val="254061"/>
    <a:srgbClr val="990033"/>
    <a:srgbClr val="D1C4E9"/>
    <a:srgbClr val="B3E5FC"/>
    <a:srgbClr val="C8E6C9"/>
    <a:srgbClr val="FFECB3"/>
    <a:srgbClr val="FFB3B3"/>
    <a:srgbClr val="F8BB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31" autoAdjust="0"/>
    <p:restoredTop sz="94657" autoAdjust="0"/>
  </p:normalViewPr>
  <p:slideViewPr>
    <p:cSldViewPr snapToGrid="0">
      <p:cViewPr varScale="1">
        <p:scale>
          <a:sx n="198" d="100"/>
          <a:sy n="198" d="100"/>
        </p:scale>
        <p:origin x="54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JPE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E06129-8D10-B382-928C-2388B9D11E42}"/>
              </a:ext>
            </a:extLst>
          </p:cNvPr>
          <p:cNvGrpSpPr/>
          <p:nvPr/>
        </p:nvGrpSpPr>
        <p:grpSpPr>
          <a:xfrm>
            <a:off x="256032" y="1277276"/>
            <a:ext cx="8646566" cy="2785378"/>
            <a:chOff x="256032" y="1325402"/>
            <a:chExt cx="8646566" cy="2785378"/>
          </a:xfrm>
        </p:grpSpPr>
        <p:sp>
          <p:nvSpPr>
            <p:cNvPr id="8" name="TextBox 7"/>
            <p:cNvSpPr txBox="1"/>
            <p:nvPr/>
          </p:nvSpPr>
          <p:spPr>
            <a:xfrm>
              <a:off x="256032" y="1325402"/>
              <a:ext cx="8646566" cy="27853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GB" sz="2800" b="1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CRL ray tracing, error simulations, wavefront propagation (SRW</a:t>
              </a:r>
              <a:r>
                <a:rPr lang="en-GB" sz="2800" b="1" kern="1200" noProof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, HYBRID) </a:t>
              </a:r>
              <a:r>
                <a:rPr lang="en-GB" sz="600" b="1" kern="1200" noProof="0">
                  <a:solidFill>
                    <a:srgbClr val="002060"/>
                  </a:solidFill>
                  <a:latin typeface="Candara" panose="020E0502030303020204" pitchFamily="34" charset="0"/>
                  <a:ea typeface="+mn-ea"/>
                  <a:cs typeface="+mn-cs"/>
                </a:rPr>
                <a:t>  </a:t>
              </a:r>
              <a:endPara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endParaRPr lang="en-GB" sz="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 </a:t>
              </a:r>
              <a:r>
                <a:rPr lang="en-GB" sz="1600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Celestre</a:t>
              </a:r>
              <a:endPara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05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rafael.celestre@synchrotron-soleil.fr</a:t>
              </a:r>
            </a:p>
            <a:p>
              <a:pPr algn="ctr" defTabSz="822960">
                <a:buClrTx/>
              </a:pPr>
              <a:endParaRPr lang="en-GB" sz="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Groupe </a:t>
              </a:r>
              <a:r>
                <a:rPr lang="en-GB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Optique</a:t>
              </a: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, Division Expériences, Synchrotron SOLEIL</a:t>
              </a:r>
            </a:p>
            <a:p>
              <a:pPr algn="ctr" defTabSz="822960">
                <a:buClrTx/>
              </a:pPr>
              <a:endParaRPr lang="en-GB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Luca </a:t>
              </a:r>
              <a:r>
                <a:rPr lang="en-GB" sz="1600" kern="1200" noProof="0" dirty="0" err="1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Rebuffi</a:t>
              </a:r>
              <a:endPara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sz="105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lrebuffi@anl.gov</a:t>
              </a:r>
            </a:p>
            <a:p>
              <a:pPr algn="ctr" defTabSz="822960">
                <a:buClrTx/>
              </a:pPr>
              <a:endParaRPr lang="en-GB" sz="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endParaRPr>
            </a:p>
            <a:p>
              <a:pPr algn="ctr" defTabSz="822960">
                <a:buClrTx/>
              </a:pPr>
              <a:r>
                <a:rPr lang="en-GB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rPr>
                <a:t>Optics Group, Advanced Photon Source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2F5C55-9807-66A0-4EE5-038C232D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0358" y="2379461"/>
              <a:ext cx="1860883" cy="897762"/>
            </a:xfrm>
            <a:prstGeom prst="rect">
              <a:avLst/>
            </a:prstGeom>
          </p:spPr>
        </p:pic>
      </p:grpSp>
      <p:pic>
        <p:nvPicPr>
          <p:cNvPr id="5" name="Picture 4" descr="A logo with colorful triangles&#10;&#10;AI-generated content may be incorrect.">
            <a:extLst>
              <a:ext uri="{FF2B5EF4-FFF2-40B4-BE49-F238E27FC236}">
                <a16:creationId xmlns:a16="http://schemas.microsoft.com/office/drawing/2014/main" id="{9754A319-A72B-30CC-9EDD-F2B7C5356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98" y="3074480"/>
            <a:ext cx="1105201" cy="11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E5F04-08F0-BD2F-0A19-5A2E22F02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A1598-D510-9EC8-68AA-12BD0548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 - II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2B29F-E56F-29C4-0A5C-87E7D7A27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7" name="TextBox 49">
            <a:extLst>
              <a:ext uri="{FF2B5EF4-FFF2-40B4-BE49-F238E27FC236}">
                <a16:creationId xmlns:a16="http://schemas.microsoft.com/office/drawing/2014/main" id="{ECC0CF87-6045-141D-58FB-C3B240F1B08A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et al, </a:t>
            </a:r>
            <a:r>
              <a:rPr lang="sv-SE" sz="1200" i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J. </a:t>
            </a:r>
            <a:r>
              <a:rPr lang="sv-SE" sz="1200" i="1" dirty="0" err="1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Synch</a:t>
            </a:r>
            <a:r>
              <a:rPr lang="sv-SE" sz="1200" i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. Rad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. </a:t>
            </a:r>
            <a:r>
              <a:rPr lang="sv-SE" sz="1200" b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29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(2), 629  (2022)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  <a:cs typeface="Times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8F6739-07FD-A46B-CE0F-7811462CBDC7}"/>
              </a:ext>
            </a:extLst>
          </p:cNvPr>
          <p:cNvGrpSpPr/>
          <p:nvPr/>
        </p:nvGrpSpPr>
        <p:grpSpPr>
          <a:xfrm>
            <a:off x="460420" y="2407118"/>
            <a:ext cx="3882971" cy="2370311"/>
            <a:chOff x="95692" y="2868493"/>
            <a:chExt cx="4400963" cy="26865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89751A-4093-6ABF-0FBB-375215812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3556"/>
            <a:stretch/>
          </p:blipFill>
          <p:spPr>
            <a:xfrm>
              <a:off x="95692" y="2868493"/>
              <a:ext cx="4400963" cy="243254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BFF5D05-A40B-7BA0-EA24-142683E074AD}"/>
                </a:ext>
              </a:extLst>
            </p:cNvPr>
            <p:cNvSpPr/>
            <p:nvPr/>
          </p:nvSpPr>
          <p:spPr>
            <a:xfrm>
              <a:off x="198002" y="5241054"/>
              <a:ext cx="4298653" cy="31395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  <a:cs typeface="Times" panose="02020603050405020304" pitchFamily="18" charset="0"/>
                </a:rPr>
                <a:t>(c) experimental data (ID06)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E17EA9-37E4-BFDC-CC52-9230327551DC}"/>
              </a:ext>
            </a:extLst>
          </p:cNvPr>
          <p:cNvGrpSpPr/>
          <p:nvPr/>
        </p:nvGrpSpPr>
        <p:grpSpPr>
          <a:xfrm>
            <a:off x="834145" y="1147620"/>
            <a:ext cx="3135520" cy="1041174"/>
            <a:chOff x="4659334" y="2533046"/>
            <a:chExt cx="4189661" cy="139120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D7216C-4B4C-A758-661C-7C75F262F5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8947" y="2533046"/>
              <a:ext cx="2970048" cy="1391209"/>
              <a:chOff x="-7993396" y="-6589262"/>
              <a:chExt cx="13416624" cy="6284521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CF22BB5-1663-A764-3029-8695B71E3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49224" y="-6581718"/>
                <a:ext cx="8172452" cy="627697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3096DBC-A6D3-F557-12DC-72DC2CD98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993396" y="-6589262"/>
                <a:ext cx="6657973" cy="6276975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4B783B-860C-F43B-7765-FEFDE042D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65" b="4773"/>
            <a:stretch/>
          </p:blipFill>
          <p:spPr>
            <a:xfrm>
              <a:off x="4659334" y="2560001"/>
              <a:ext cx="1202834" cy="1163354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FD87D4B-1217-D2E8-059B-E1AE84575E7B}"/>
              </a:ext>
            </a:extLst>
          </p:cNvPr>
          <p:cNvSpPr/>
          <p:nvPr/>
        </p:nvSpPr>
        <p:spPr>
          <a:xfrm>
            <a:off x="980728" y="2142496"/>
            <a:ext cx="2842354" cy="2421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(a) unpolished stack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6088B2-BC32-66D2-DD48-CC059079BB82}"/>
              </a:ext>
            </a:extLst>
          </p:cNvPr>
          <p:cNvGrpSpPr/>
          <p:nvPr/>
        </p:nvGrpSpPr>
        <p:grpSpPr>
          <a:xfrm>
            <a:off x="4814768" y="2405076"/>
            <a:ext cx="3843726" cy="2372705"/>
            <a:chOff x="4608005" y="2865778"/>
            <a:chExt cx="4356483" cy="268922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AE9F09-00F3-D75C-A008-B9B23EA3B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834"/>
            <a:stretch/>
          </p:blipFill>
          <p:spPr>
            <a:xfrm>
              <a:off x="4748504" y="2865778"/>
              <a:ext cx="4215984" cy="243526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5C386D-8671-87B4-121D-F79E24C982AC}"/>
                </a:ext>
              </a:extLst>
            </p:cNvPr>
            <p:cNvSpPr/>
            <p:nvPr/>
          </p:nvSpPr>
          <p:spPr>
            <a:xfrm>
              <a:off x="4608005" y="5241053"/>
              <a:ext cx="4355996" cy="31395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  <a:cs typeface="Times" panose="02020603050405020304" pitchFamily="18" charset="0"/>
                </a:rPr>
                <a:t>(d) simulations using SRW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9F6926-17F8-F412-F084-E5B695FB80BC}"/>
              </a:ext>
            </a:extLst>
          </p:cNvPr>
          <p:cNvGrpSpPr/>
          <p:nvPr/>
        </p:nvGrpSpPr>
        <p:grpSpPr>
          <a:xfrm>
            <a:off x="5171546" y="1153936"/>
            <a:ext cx="3130171" cy="1039921"/>
            <a:chOff x="4636600" y="1095677"/>
            <a:chExt cx="4182515" cy="138953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BAB5D5-173F-07DD-653D-FA576739F3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79385" y="1095677"/>
              <a:ext cx="2939730" cy="1389539"/>
              <a:chOff x="7743117" y="-6608311"/>
              <a:chExt cx="13279668" cy="627697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EABAE91-7F3E-4A9B-0ACC-3BAE14357F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21786" y="-6608311"/>
                <a:ext cx="8000999" cy="627697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9711F4B-A556-1797-D996-E8AD7CF4B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43117" y="-6608311"/>
                <a:ext cx="6657977" cy="6276975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AE06EA-4898-23F9-080E-101E0F4A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52" b="6022"/>
            <a:stretch/>
          </p:blipFill>
          <p:spPr>
            <a:xfrm>
              <a:off x="4636600" y="1128196"/>
              <a:ext cx="1218039" cy="114808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7523BE6-DAC2-5940-8095-5DA757ED4B5A}"/>
              </a:ext>
            </a:extLst>
          </p:cNvPr>
          <p:cNvSpPr/>
          <p:nvPr/>
        </p:nvSpPr>
        <p:spPr>
          <a:xfrm>
            <a:off x="5288761" y="2143509"/>
            <a:ext cx="2895740" cy="2421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(b) polished stack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FEEB1F-4A8A-3026-AECE-86747263F54A}"/>
              </a:ext>
            </a:extLst>
          </p:cNvPr>
          <p:cNvSpPr txBox="1"/>
          <p:nvPr/>
        </p:nvSpPr>
        <p:spPr>
          <a:xfrm>
            <a:off x="256406" y="62360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Partially coherent simulations of 10x 2D diamond lens stack focusing: </a:t>
            </a:r>
          </a:p>
        </p:txBody>
      </p:sp>
    </p:spTree>
    <p:extLst>
      <p:ext uri="{BB962C8B-B14F-4D97-AF65-F5344CB8AC3E}">
        <p14:creationId xmlns:p14="http://schemas.microsoft.com/office/powerpoint/2010/main" val="39920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29354-00F6-1CD7-E827-A1B8038E5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4672-E7CF-53C7-337E-816239F7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 - III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76379-2DE8-B4F7-3AD9-BA863A53B2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7F624-C0A0-A4E4-2BA5-562CF6EE6B8B}"/>
              </a:ext>
            </a:extLst>
          </p:cNvPr>
          <p:cNvSpPr txBox="1"/>
          <p:nvPr/>
        </p:nvSpPr>
        <p:spPr>
          <a:xfrm>
            <a:off x="256406" y="62360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simulations of 4x 2D Be lens stack focusing: 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1E7974F-0AD1-DD98-8CA5-4B9BA7F7B8E8}"/>
              </a:ext>
            </a:extLst>
          </p:cNvPr>
          <p:cNvGrpSpPr/>
          <p:nvPr/>
        </p:nvGrpSpPr>
        <p:grpSpPr>
          <a:xfrm>
            <a:off x="4658176" y="977851"/>
            <a:ext cx="4195086" cy="1912800"/>
            <a:chOff x="4571999" y="1024674"/>
            <a:chExt cx="4480074" cy="2042742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31270A-9511-258F-91BC-FF2DD0E5C71A}"/>
                </a:ext>
              </a:extLst>
            </p:cNvPr>
            <p:cNvGrpSpPr/>
            <p:nvPr/>
          </p:nvGrpSpPr>
          <p:grpSpPr>
            <a:xfrm>
              <a:off x="4588766" y="1024674"/>
              <a:ext cx="4463307" cy="1796820"/>
              <a:chOff x="4880286" y="855565"/>
              <a:chExt cx="4152737" cy="1671793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4A3113A-34A1-F6A2-FFCE-0AAE6213BE02}"/>
                  </a:ext>
                </a:extLst>
              </p:cNvPr>
              <p:cNvGrpSpPr/>
              <p:nvPr/>
            </p:nvGrpSpPr>
            <p:grpSpPr>
              <a:xfrm>
                <a:off x="4880286" y="1669368"/>
                <a:ext cx="4097027" cy="857990"/>
                <a:chOff x="4880286" y="1894418"/>
                <a:chExt cx="4097027" cy="857990"/>
              </a:xfrm>
            </p:grpSpPr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839EE6CE-99F8-0F04-1B9F-22206C53D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59122"/>
                <a:stretch/>
              </p:blipFill>
              <p:spPr>
                <a:xfrm>
                  <a:off x="4880286" y="1921396"/>
                  <a:ext cx="4097027" cy="831012"/>
                </a:xfrm>
                <a:prstGeom prst="rect">
                  <a:avLst/>
                </a:prstGeom>
              </p:spPr>
            </p:pic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91B625B3-6651-E4B6-31B8-7B2A366D4A70}"/>
                    </a:ext>
                  </a:extLst>
                </p:cNvPr>
                <p:cNvSpPr/>
                <p:nvPr/>
              </p:nvSpPr>
              <p:spPr>
                <a:xfrm>
                  <a:off x="5073627" y="1894418"/>
                  <a:ext cx="3800865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0CF1E8C8-4D64-34D4-E4BA-E7FFB27F7F06}"/>
                  </a:ext>
                </a:extLst>
              </p:cNvPr>
              <p:cNvGrpSpPr/>
              <p:nvPr/>
            </p:nvGrpSpPr>
            <p:grpSpPr>
              <a:xfrm>
                <a:off x="4880286" y="860411"/>
                <a:ext cx="4097027" cy="844961"/>
                <a:chOff x="4880286" y="860411"/>
                <a:chExt cx="4097027" cy="844961"/>
              </a:xfrm>
            </p:grpSpPr>
            <p:pic>
              <p:nvPicPr>
                <p:cNvPr id="155" name="Picture 154">
                  <a:extLst>
                    <a:ext uri="{FF2B5EF4-FFF2-40B4-BE49-F238E27FC236}">
                      <a16:creationId xmlns:a16="http://schemas.microsoft.com/office/drawing/2014/main" id="{654F3BE5-D583-0B07-8122-1A15C6DA68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7760" b="51506"/>
                <a:stretch/>
              </p:blipFill>
              <p:spPr>
                <a:xfrm>
                  <a:off x="4880286" y="877279"/>
                  <a:ext cx="4097027" cy="828093"/>
                </a:xfrm>
                <a:prstGeom prst="rect">
                  <a:avLst/>
                </a:prstGeom>
              </p:spPr>
            </p:pic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680D64E9-C040-D89A-CF96-CE56DF7F3E2E}"/>
                    </a:ext>
                  </a:extLst>
                </p:cNvPr>
                <p:cNvSpPr/>
                <p:nvPr/>
              </p:nvSpPr>
              <p:spPr>
                <a:xfrm>
                  <a:off x="5090159" y="860411"/>
                  <a:ext cx="3800865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167E963D-65A0-CA73-20A0-706B00C06D15}"/>
                  </a:ext>
                </a:extLst>
              </p:cNvPr>
              <p:cNvGrpSpPr/>
              <p:nvPr/>
            </p:nvGrpSpPr>
            <p:grpSpPr>
              <a:xfrm>
                <a:off x="5318812" y="855565"/>
                <a:ext cx="3714211" cy="1028531"/>
                <a:chOff x="5319609" y="3036968"/>
                <a:chExt cx="3714211" cy="1028531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36733FFB-DFE3-4E42-2756-BE87B6FF02F2}"/>
                    </a:ext>
                  </a:extLst>
                </p:cNvPr>
                <p:cNvGrpSpPr/>
                <p:nvPr/>
              </p:nvGrpSpPr>
              <p:grpSpPr>
                <a:xfrm>
                  <a:off x="5319609" y="3036968"/>
                  <a:ext cx="447558" cy="1028531"/>
                  <a:chOff x="5319609" y="3036968"/>
                  <a:chExt cx="447558" cy="1028531"/>
                </a:xfrm>
              </p:grpSpPr>
              <p:sp>
                <p:nvSpPr>
                  <p:cNvPr id="153" name="TextBox 31">
                    <a:extLst>
                      <a:ext uri="{FF2B5EF4-FFF2-40B4-BE49-F238E27FC236}">
                        <a16:creationId xmlns:a16="http://schemas.microsoft.com/office/drawing/2014/main" id="{19756641-CB37-6A50-38E5-28AE2BA1CDF1}"/>
                      </a:ext>
                    </a:extLst>
                  </p:cNvPr>
                  <p:cNvSpPr txBox="1"/>
                  <p:nvPr/>
                </p:nvSpPr>
                <p:spPr>
                  <a:xfrm>
                    <a:off x="5362889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0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54" name="TextBox 32">
                    <a:extLst>
                      <a:ext uri="{FF2B5EF4-FFF2-40B4-BE49-F238E27FC236}">
                        <a16:creationId xmlns:a16="http://schemas.microsoft.com/office/drawing/2014/main" id="{08979167-EB6E-7D3F-D77D-23628694D280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609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15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876BCA2E-00D8-544C-4FD9-217A2864DB06}"/>
                    </a:ext>
                  </a:extLst>
                </p:cNvPr>
                <p:cNvGrpSpPr/>
                <p:nvPr/>
              </p:nvGrpSpPr>
              <p:grpSpPr>
                <a:xfrm>
                  <a:off x="6139843" y="3036968"/>
                  <a:ext cx="447558" cy="1028531"/>
                  <a:chOff x="6139843" y="3036968"/>
                  <a:chExt cx="447558" cy="1028531"/>
                </a:xfrm>
              </p:grpSpPr>
              <p:sp>
                <p:nvSpPr>
                  <p:cNvPr id="151" name="TextBox 29">
                    <a:extLst>
                      <a:ext uri="{FF2B5EF4-FFF2-40B4-BE49-F238E27FC236}">
                        <a16:creationId xmlns:a16="http://schemas.microsoft.com/office/drawing/2014/main" id="{379C30F3-C20D-1BB2-BCE6-56E34E508F4A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123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3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52" name="TextBox 30">
                    <a:extLst>
                      <a:ext uri="{FF2B5EF4-FFF2-40B4-BE49-F238E27FC236}">
                        <a16:creationId xmlns:a16="http://schemas.microsoft.com/office/drawing/2014/main" id="{9050F5AC-0F66-D66E-93E8-91BC5A168584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843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18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1122C638-B5DF-2B39-EB19-B85C4097C713}"/>
                    </a:ext>
                  </a:extLst>
                </p:cNvPr>
                <p:cNvGrpSpPr/>
                <p:nvPr/>
              </p:nvGrpSpPr>
              <p:grpSpPr>
                <a:xfrm>
                  <a:off x="6947377" y="3036968"/>
                  <a:ext cx="447558" cy="1028531"/>
                  <a:chOff x="6947377" y="3036968"/>
                  <a:chExt cx="447558" cy="1028531"/>
                </a:xfrm>
              </p:grpSpPr>
              <p:sp>
                <p:nvSpPr>
                  <p:cNvPr id="149" name="TextBox 27">
                    <a:extLst>
                      <a:ext uri="{FF2B5EF4-FFF2-40B4-BE49-F238E27FC236}">
                        <a16:creationId xmlns:a16="http://schemas.microsoft.com/office/drawing/2014/main" id="{E120A5EB-1E0D-A0FE-B0D2-A94BA25FC510}"/>
                      </a:ext>
                    </a:extLst>
                  </p:cNvPr>
                  <p:cNvSpPr txBox="1"/>
                  <p:nvPr/>
                </p:nvSpPr>
                <p:spPr>
                  <a:xfrm>
                    <a:off x="6990657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6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50" name="TextBox 28">
                    <a:extLst>
                      <a:ext uri="{FF2B5EF4-FFF2-40B4-BE49-F238E27FC236}">
                        <a16:creationId xmlns:a16="http://schemas.microsoft.com/office/drawing/2014/main" id="{CB46A445-1868-7F07-8BDD-AF5C86F813AF}"/>
                      </a:ext>
                    </a:extLst>
                  </p:cNvPr>
                  <p:cNvSpPr txBox="1"/>
                  <p:nvPr/>
                </p:nvSpPr>
                <p:spPr>
                  <a:xfrm>
                    <a:off x="6947377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21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C06F79C1-983B-D1C5-F8EC-8010A58D5280}"/>
                    </a:ext>
                  </a:extLst>
                </p:cNvPr>
                <p:cNvGrpSpPr/>
                <p:nvPr/>
              </p:nvGrpSpPr>
              <p:grpSpPr>
                <a:xfrm>
                  <a:off x="7754911" y="3036968"/>
                  <a:ext cx="447558" cy="1028531"/>
                  <a:chOff x="7754911" y="3036968"/>
                  <a:chExt cx="447558" cy="1028531"/>
                </a:xfrm>
              </p:grpSpPr>
              <p:sp>
                <p:nvSpPr>
                  <p:cNvPr id="147" name="TextBox 25">
                    <a:extLst>
                      <a:ext uri="{FF2B5EF4-FFF2-40B4-BE49-F238E27FC236}">
                        <a16:creationId xmlns:a16="http://schemas.microsoft.com/office/drawing/2014/main" id="{DF43BCD8-A703-038E-2295-50E1500CDE04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191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9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48" name="TextBox 26">
                    <a:extLst>
                      <a:ext uri="{FF2B5EF4-FFF2-40B4-BE49-F238E27FC236}">
                        <a16:creationId xmlns:a16="http://schemas.microsoft.com/office/drawing/2014/main" id="{A890D652-CD16-C94F-7913-56E8B31375D5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911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24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E15C01D4-7F53-E914-1805-235070362D86}"/>
                    </a:ext>
                  </a:extLst>
                </p:cNvPr>
                <p:cNvGrpSpPr/>
                <p:nvPr/>
              </p:nvGrpSpPr>
              <p:grpSpPr>
                <a:xfrm>
                  <a:off x="8586262" y="3036968"/>
                  <a:ext cx="447558" cy="1028531"/>
                  <a:chOff x="8586262" y="3036968"/>
                  <a:chExt cx="447558" cy="1028531"/>
                </a:xfrm>
              </p:grpSpPr>
              <p:sp>
                <p:nvSpPr>
                  <p:cNvPr id="145" name="TextBox 20">
                    <a:extLst>
                      <a:ext uri="{FF2B5EF4-FFF2-40B4-BE49-F238E27FC236}">
                        <a16:creationId xmlns:a16="http://schemas.microsoft.com/office/drawing/2014/main" id="{8AA068EB-D870-8497-F9EA-C525E2F01F04}"/>
                      </a:ext>
                    </a:extLst>
                  </p:cNvPr>
                  <p:cNvSpPr txBox="1"/>
                  <p:nvPr/>
                </p:nvSpPr>
                <p:spPr>
                  <a:xfrm>
                    <a:off x="8586262" y="3036968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12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146" name="TextBox 22">
                    <a:extLst>
                      <a:ext uri="{FF2B5EF4-FFF2-40B4-BE49-F238E27FC236}">
                        <a16:creationId xmlns:a16="http://schemas.microsoft.com/office/drawing/2014/main" id="{842CAA64-C0BC-418E-ED0D-EC46BAC5F2DD}"/>
                      </a:ext>
                    </a:extLst>
                  </p:cNvPr>
                  <p:cNvSpPr txBox="1"/>
                  <p:nvPr/>
                </p:nvSpPr>
                <p:spPr>
                  <a:xfrm>
                    <a:off x="8586262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27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</p:grp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08286AA-AEF4-FCE9-E00A-FD1DEE8F8744}"/>
                </a:ext>
              </a:extLst>
            </p:cNvPr>
            <p:cNvSpPr/>
            <p:nvPr/>
          </p:nvSpPr>
          <p:spPr>
            <a:xfrm>
              <a:off x="4571999" y="2771600"/>
              <a:ext cx="4399411" cy="29581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(b) </a:t>
              </a:r>
              <a:r>
                <a:rPr lang="en-US" sz="120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ptychographic</a:t>
              </a:r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 data reconstruction 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94DDAB7-D978-5338-A903-AB80D1E5F88E}"/>
              </a:ext>
            </a:extLst>
          </p:cNvPr>
          <p:cNvGrpSpPr/>
          <p:nvPr/>
        </p:nvGrpSpPr>
        <p:grpSpPr>
          <a:xfrm>
            <a:off x="4533854" y="2937964"/>
            <a:ext cx="4311500" cy="1994323"/>
            <a:chOff x="4195846" y="2895819"/>
            <a:chExt cx="4604396" cy="212980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F40CF3-3B61-AD9E-FB0C-5AE1C2F80839}"/>
                </a:ext>
              </a:extLst>
            </p:cNvPr>
            <p:cNvGrpSpPr/>
            <p:nvPr/>
          </p:nvGrpSpPr>
          <p:grpSpPr>
            <a:xfrm>
              <a:off x="4195846" y="2895819"/>
              <a:ext cx="4604396" cy="1914443"/>
              <a:chOff x="4760128" y="3046494"/>
              <a:chExt cx="4273692" cy="1776940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90565D0-831F-F760-E83F-1C6F814F1C17}"/>
                  </a:ext>
                </a:extLst>
              </p:cNvPr>
              <p:cNvGrpSpPr/>
              <p:nvPr/>
            </p:nvGrpSpPr>
            <p:grpSpPr>
              <a:xfrm>
                <a:off x="4760128" y="3079524"/>
                <a:ext cx="4208402" cy="928939"/>
                <a:chOff x="4760128" y="3079524"/>
                <a:chExt cx="4208402" cy="928939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D5BBBD26-CFF0-5984-153A-28E0663B02BF}"/>
                    </a:ext>
                  </a:extLst>
                </p:cNvPr>
                <p:cNvGrpSpPr/>
                <p:nvPr/>
              </p:nvGrpSpPr>
              <p:grpSpPr>
                <a:xfrm>
                  <a:off x="8034624" y="3079524"/>
                  <a:ext cx="933906" cy="925200"/>
                  <a:chOff x="8801396" y="2872098"/>
                  <a:chExt cx="933906" cy="925200"/>
                </a:xfrm>
              </p:grpSpPr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CF186DDB-D0F1-29AC-0580-61DC05684F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02637" y="2872098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9268BF91-AC3A-256A-34A0-BDB60D1DD0A9}"/>
                      </a:ext>
                    </a:extLst>
                  </p:cNvPr>
                  <p:cNvSpPr/>
                  <p:nvPr/>
                </p:nvSpPr>
                <p:spPr>
                  <a:xfrm>
                    <a:off x="8801396" y="2890678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FF603D68-903E-3FD7-28E9-87C1B253C9DC}"/>
                    </a:ext>
                  </a:extLst>
                </p:cNvPr>
                <p:cNvGrpSpPr/>
                <p:nvPr/>
              </p:nvGrpSpPr>
              <p:grpSpPr>
                <a:xfrm>
                  <a:off x="7216584" y="3079524"/>
                  <a:ext cx="932665" cy="925200"/>
                  <a:chOff x="7734642" y="2878080"/>
                  <a:chExt cx="932665" cy="925200"/>
                </a:xfrm>
              </p:grpSpPr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E23C04A1-509E-C5EB-BE1E-E28F5E2847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4642" y="2878080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BAF7C051-2804-66C7-8B35-27E5F253C422}"/>
                      </a:ext>
                    </a:extLst>
                  </p:cNvPr>
                  <p:cNvSpPr/>
                  <p:nvPr/>
                </p:nvSpPr>
                <p:spPr>
                  <a:xfrm>
                    <a:off x="7734642" y="2926656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090F584C-52EF-DC2B-DBEC-7797C1F2747B}"/>
                    </a:ext>
                  </a:extLst>
                </p:cNvPr>
                <p:cNvGrpSpPr/>
                <p:nvPr/>
              </p:nvGrpSpPr>
              <p:grpSpPr>
                <a:xfrm>
                  <a:off x="6395104" y="3079524"/>
                  <a:ext cx="936106" cy="925200"/>
                  <a:chOff x="6600572" y="2880501"/>
                  <a:chExt cx="936106" cy="92520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24AAE3DE-8C74-29A5-FA4D-A0A69C2AA3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04013" y="2880501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FDDBCB7B-CE21-BCA9-3CAF-E9705B1B3A15}"/>
                      </a:ext>
                    </a:extLst>
                  </p:cNvPr>
                  <p:cNvSpPr/>
                  <p:nvPr/>
                </p:nvSpPr>
                <p:spPr>
                  <a:xfrm>
                    <a:off x="6600572" y="2901013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7EE314FF-ED1E-AA54-2CF9-4B610C675EF7}"/>
                    </a:ext>
                  </a:extLst>
                </p:cNvPr>
                <p:cNvGrpSpPr/>
                <p:nvPr/>
              </p:nvGrpSpPr>
              <p:grpSpPr>
                <a:xfrm>
                  <a:off x="5577065" y="3079524"/>
                  <a:ext cx="932665" cy="925200"/>
                  <a:chOff x="5721779" y="2869257"/>
                  <a:chExt cx="932665" cy="925200"/>
                </a:xfrm>
              </p:grpSpPr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92B07922-2111-E2CE-2625-8325E37C65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21779" y="2869257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A141706B-AA83-11A2-F533-08DF1036186D}"/>
                      </a:ext>
                    </a:extLst>
                  </p:cNvPr>
                  <p:cNvSpPr/>
                  <p:nvPr/>
                </p:nvSpPr>
                <p:spPr>
                  <a:xfrm>
                    <a:off x="5724160" y="2893504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1D8A77B4-9757-60A5-45F9-A85EA4300F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0128" y="3079524"/>
                  <a:ext cx="931563" cy="924107"/>
                </a:xfrm>
                <a:prstGeom prst="rect">
                  <a:avLst/>
                </a:prstGeom>
              </p:spPr>
            </p:pic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E98418B-21A1-842A-3629-46B5A0C2FCA3}"/>
                    </a:ext>
                  </a:extLst>
                </p:cNvPr>
                <p:cNvSpPr/>
                <p:nvPr/>
              </p:nvSpPr>
              <p:spPr>
                <a:xfrm>
                  <a:off x="4931087" y="3881759"/>
                  <a:ext cx="3991885" cy="12670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7109C66E-0942-4723-CA42-EEA4B93F77B1}"/>
                  </a:ext>
                </a:extLst>
              </p:cNvPr>
              <p:cNvGrpSpPr/>
              <p:nvPr/>
            </p:nvGrpSpPr>
            <p:grpSpPr>
              <a:xfrm>
                <a:off x="4761679" y="3898234"/>
                <a:ext cx="4210184" cy="925200"/>
                <a:chOff x="4761679" y="3898234"/>
                <a:chExt cx="4210184" cy="92520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BC5FC93C-8C84-DCFD-80B7-A81B8D7FC421}"/>
                    </a:ext>
                  </a:extLst>
                </p:cNvPr>
                <p:cNvGrpSpPr/>
                <p:nvPr/>
              </p:nvGrpSpPr>
              <p:grpSpPr>
                <a:xfrm>
                  <a:off x="8039198" y="3898234"/>
                  <a:ext cx="932665" cy="925200"/>
                  <a:chOff x="14247590" y="2464056"/>
                  <a:chExt cx="932665" cy="925200"/>
                </a:xfrm>
              </p:grpSpPr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1A5F6B8E-ECE5-1D26-A5E5-DE865EC8E3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4247590" y="2464056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2BD1C9CA-FB51-E376-D03F-C7B54D8F62E7}"/>
                      </a:ext>
                    </a:extLst>
                  </p:cNvPr>
                  <p:cNvSpPr/>
                  <p:nvPr/>
                </p:nvSpPr>
                <p:spPr>
                  <a:xfrm>
                    <a:off x="14249428" y="2479671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3F86339-2406-8BE4-1F22-DF2DA98264A3}"/>
                    </a:ext>
                  </a:extLst>
                </p:cNvPr>
                <p:cNvGrpSpPr/>
                <p:nvPr/>
              </p:nvGrpSpPr>
              <p:grpSpPr>
                <a:xfrm>
                  <a:off x="7219819" y="3898234"/>
                  <a:ext cx="932665" cy="925200"/>
                  <a:chOff x="13279432" y="2464056"/>
                  <a:chExt cx="932665" cy="925200"/>
                </a:xfrm>
              </p:grpSpPr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498F55F4-F59E-EDDE-3B71-649573BCB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79432" y="2464056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0EBA617D-DB68-3BA2-9135-E783EBD1C13C}"/>
                      </a:ext>
                    </a:extLst>
                  </p:cNvPr>
                  <p:cNvSpPr/>
                  <p:nvPr/>
                </p:nvSpPr>
                <p:spPr>
                  <a:xfrm>
                    <a:off x="13282554" y="2490452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231B1125-3262-D4AD-BA4F-0627A608328B}"/>
                    </a:ext>
                  </a:extLst>
                </p:cNvPr>
                <p:cNvGrpSpPr/>
                <p:nvPr/>
              </p:nvGrpSpPr>
              <p:grpSpPr>
                <a:xfrm>
                  <a:off x="6400439" y="3898234"/>
                  <a:ext cx="932665" cy="925200"/>
                  <a:chOff x="12283651" y="2464056"/>
                  <a:chExt cx="932665" cy="925200"/>
                </a:xfrm>
              </p:grpSpPr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75D93F5D-95BD-90AC-9DD5-14ED452CF0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283651" y="2464056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6DFE5AF5-E1C4-7D43-F5C2-FE6A0104C40B}"/>
                      </a:ext>
                    </a:extLst>
                  </p:cNvPr>
                  <p:cNvSpPr/>
                  <p:nvPr/>
                </p:nvSpPr>
                <p:spPr>
                  <a:xfrm>
                    <a:off x="12284168" y="2500151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B6C96397-C215-2239-7A48-1035A03C42A5}"/>
                    </a:ext>
                  </a:extLst>
                </p:cNvPr>
                <p:cNvGrpSpPr/>
                <p:nvPr/>
              </p:nvGrpSpPr>
              <p:grpSpPr>
                <a:xfrm>
                  <a:off x="5581059" y="3898234"/>
                  <a:ext cx="932665" cy="925200"/>
                  <a:chOff x="11303235" y="2464056"/>
                  <a:chExt cx="932665" cy="925200"/>
                </a:xfrm>
              </p:grpSpPr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DA291572-A881-E1EA-631A-AE23641429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303235" y="2464056"/>
                    <a:ext cx="932665" cy="925200"/>
                  </a:xfrm>
                  <a:prstGeom prst="rect">
                    <a:avLst/>
                  </a:prstGeom>
                </p:spPr>
              </p:pic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49CE4E21-965A-45ED-3794-752AA2D29B89}"/>
                      </a:ext>
                    </a:extLst>
                  </p:cNvPr>
                  <p:cNvSpPr/>
                  <p:nvPr/>
                </p:nvSpPr>
                <p:spPr>
                  <a:xfrm>
                    <a:off x="11305205" y="2493956"/>
                    <a:ext cx="136841" cy="7560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/>
                  </a:p>
                </p:txBody>
              </p:sp>
            </p:grpSp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1A1F077B-0865-FF6E-6B99-D3FF7FECA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1679" y="3898234"/>
                  <a:ext cx="932665" cy="9252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79032F3-6DB0-0F9D-3417-8D1D4658F1D5}"/>
                  </a:ext>
                </a:extLst>
              </p:cNvPr>
              <p:cNvGrpSpPr/>
              <p:nvPr/>
            </p:nvGrpSpPr>
            <p:grpSpPr>
              <a:xfrm>
                <a:off x="5319609" y="3046494"/>
                <a:ext cx="3714211" cy="1028531"/>
                <a:chOff x="5319609" y="3036968"/>
                <a:chExt cx="3714211" cy="102853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17399433-E89A-1771-880D-03EC76F1523E}"/>
                    </a:ext>
                  </a:extLst>
                </p:cNvPr>
                <p:cNvGrpSpPr/>
                <p:nvPr/>
              </p:nvGrpSpPr>
              <p:grpSpPr>
                <a:xfrm>
                  <a:off x="5319609" y="3036968"/>
                  <a:ext cx="447558" cy="1028531"/>
                  <a:chOff x="5319609" y="3036968"/>
                  <a:chExt cx="447558" cy="1028531"/>
                </a:xfrm>
              </p:grpSpPr>
              <p:sp>
                <p:nvSpPr>
                  <p:cNvPr id="63" name="TextBox 78">
                    <a:extLst>
                      <a:ext uri="{FF2B5EF4-FFF2-40B4-BE49-F238E27FC236}">
                        <a16:creationId xmlns:a16="http://schemas.microsoft.com/office/drawing/2014/main" id="{D42EDE88-F956-5157-9B84-B76806B7319A}"/>
                      </a:ext>
                    </a:extLst>
                  </p:cNvPr>
                  <p:cNvSpPr txBox="1"/>
                  <p:nvPr/>
                </p:nvSpPr>
                <p:spPr>
                  <a:xfrm>
                    <a:off x="5362889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0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64" name="TextBox 79">
                    <a:extLst>
                      <a:ext uri="{FF2B5EF4-FFF2-40B4-BE49-F238E27FC236}">
                        <a16:creationId xmlns:a16="http://schemas.microsoft.com/office/drawing/2014/main" id="{C5D1CC42-156F-D481-3F37-FF46E0CACBF2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609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15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3ECA0315-4DE6-8E40-A841-00C7CA21DC35}"/>
                    </a:ext>
                  </a:extLst>
                </p:cNvPr>
                <p:cNvGrpSpPr/>
                <p:nvPr/>
              </p:nvGrpSpPr>
              <p:grpSpPr>
                <a:xfrm>
                  <a:off x="6139843" y="3036968"/>
                  <a:ext cx="447558" cy="1028531"/>
                  <a:chOff x="6139843" y="3036968"/>
                  <a:chExt cx="447558" cy="1028531"/>
                </a:xfrm>
              </p:grpSpPr>
              <p:sp>
                <p:nvSpPr>
                  <p:cNvPr id="61" name="TextBox 76">
                    <a:extLst>
                      <a:ext uri="{FF2B5EF4-FFF2-40B4-BE49-F238E27FC236}">
                        <a16:creationId xmlns:a16="http://schemas.microsoft.com/office/drawing/2014/main" id="{2E083A3B-1F4D-FB03-AB29-44583FD02E5A}"/>
                      </a:ext>
                    </a:extLst>
                  </p:cNvPr>
                  <p:cNvSpPr txBox="1"/>
                  <p:nvPr/>
                </p:nvSpPr>
                <p:spPr>
                  <a:xfrm>
                    <a:off x="6183123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3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62" name="TextBox 77">
                    <a:extLst>
                      <a:ext uri="{FF2B5EF4-FFF2-40B4-BE49-F238E27FC236}">
                        <a16:creationId xmlns:a16="http://schemas.microsoft.com/office/drawing/2014/main" id="{CCF3289D-134F-1080-430A-52575FC34BCB}"/>
                      </a:ext>
                    </a:extLst>
                  </p:cNvPr>
                  <p:cNvSpPr txBox="1"/>
                  <p:nvPr/>
                </p:nvSpPr>
                <p:spPr>
                  <a:xfrm>
                    <a:off x="6139843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18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B3B1FAF-FE26-9DA8-2FCB-475F6968B4F8}"/>
                    </a:ext>
                  </a:extLst>
                </p:cNvPr>
                <p:cNvGrpSpPr/>
                <p:nvPr/>
              </p:nvGrpSpPr>
              <p:grpSpPr>
                <a:xfrm>
                  <a:off x="6947377" y="3036968"/>
                  <a:ext cx="447558" cy="1028531"/>
                  <a:chOff x="6947377" y="3036968"/>
                  <a:chExt cx="447558" cy="1028531"/>
                </a:xfrm>
              </p:grpSpPr>
              <p:sp>
                <p:nvSpPr>
                  <p:cNvPr id="59" name="TextBox 74">
                    <a:extLst>
                      <a:ext uri="{FF2B5EF4-FFF2-40B4-BE49-F238E27FC236}">
                        <a16:creationId xmlns:a16="http://schemas.microsoft.com/office/drawing/2014/main" id="{7F0CB498-66DD-026F-09C0-E6D6DE87955C}"/>
                      </a:ext>
                    </a:extLst>
                  </p:cNvPr>
                  <p:cNvSpPr txBox="1"/>
                  <p:nvPr/>
                </p:nvSpPr>
                <p:spPr>
                  <a:xfrm>
                    <a:off x="6990657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6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60" name="TextBox 75">
                    <a:extLst>
                      <a:ext uri="{FF2B5EF4-FFF2-40B4-BE49-F238E27FC236}">
                        <a16:creationId xmlns:a16="http://schemas.microsoft.com/office/drawing/2014/main" id="{13A34BD4-322A-4C84-A777-12B627DFBF89}"/>
                      </a:ext>
                    </a:extLst>
                  </p:cNvPr>
                  <p:cNvSpPr txBox="1"/>
                  <p:nvPr/>
                </p:nvSpPr>
                <p:spPr>
                  <a:xfrm>
                    <a:off x="6947377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21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9201264-4F94-5B8D-A672-B6901E5B6348}"/>
                    </a:ext>
                  </a:extLst>
                </p:cNvPr>
                <p:cNvGrpSpPr/>
                <p:nvPr/>
              </p:nvGrpSpPr>
              <p:grpSpPr>
                <a:xfrm>
                  <a:off x="7754911" y="3036968"/>
                  <a:ext cx="447558" cy="1028531"/>
                  <a:chOff x="7754911" y="3036968"/>
                  <a:chExt cx="447558" cy="1028531"/>
                </a:xfrm>
              </p:grpSpPr>
              <p:sp>
                <p:nvSpPr>
                  <p:cNvPr id="57" name="TextBox 72">
                    <a:extLst>
                      <a:ext uri="{FF2B5EF4-FFF2-40B4-BE49-F238E27FC236}">
                        <a16:creationId xmlns:a16="http://schemas.microsoft.com/office/drawing/2014/main" id="{FBF9454F-6B3C-56A2-C865-229032CDEC5D}"/>
                      </a:ext>
                    </a:extLst>
                  </p:cNvPr>
                  <p:cNvSpPr txBox="1"/>
                  <p:nvPr/>
                </p:nvSpPr>
                <p:spPr>
                  <a:xfrm>
                    <a:off x="7798191" y="3036968"/>
                    <a:ext cx="40427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9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58" name="TextBox 73">
                    <a:extLst>
                      <a:ext uri="{FF2B5EF4-FFF2-40B4-BE49-F238E27FC236}">
                        <a16:creationId xmlns:a16="http://schemas.microsoft.com/office/drawing/2014/main" id="{CB30733D-8831-FB6A-06E6-7A9A4A3BBD9E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911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24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A4AC100F-35DF-4185-23C8-7B3495AA5FEB}"/>
                    </a:ext>
                  </a:extLst>
                </p:cNvPr>
                <p:cNvGrpSpPr/>
                <p:nvPr/>
              </p:nvGrpSpPr>
              <p:grpSpPr>
                <a:xfrm>
                  <a:off x="8586262" y="3036968"/>
                  <a:ext cx="447558" cy="1028531"/>
                  <a:chOff x="8586262" y="3036968"/>
                  <a:chExt cx="447558" cy="1028531"/>
                </a:xfrm>
              </p:grpSpPr>
              <p:sp>
                <p:nvSpPr>
                  <p:cNvPr id="55" name="TextBox 70">
                    <a:extLst>
                      <a:ext uri="{FF2B5EF4-FFF2-40B4-BE49-F238E27FC236}">
                        <a16:creationId xmlns:a16="http://schemas.microsoft.com/office/drawing/2014/main" id="{5E4B5517-AE0D-372A-C3C3-29CFE67F6A3F}"/>
                      </a:ext>
                    </a:extLst>
                  </p:cNvPr>
                  <p:cNvSpPr txBox="1"/>
                  <p:nvPr/>
                </p:nvSpPr>
                <p:spPr>
                  <a:xfrm>
                    <a:off x="8586262" y="3036968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12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  <p:sp>
                <p:nvSpPr>
                  <p:cNvPr id="56" name="TextBox 71">
                    <a:extLst>
                      <a:ext uri="{FF2B5EF4-FFF2-40B4-BE49-F238E27FC236}">
                        <a16:creationId xmlns:a16="http://schemas.microsoft.com/office/drawing/2014/main" id="{9108C5C8-BC9D-5EB9-74B2-C9155FEDA3A7}"/>
                      </a:ext>
                    </a:extLst>
                  </p:cNvPr>
                  <p:cNvSpPr txBox="1"/>
                  <p:nvPr/>
                </p:nvSpPr>
                <p:spPr>
                  <a:xfrm>
                    <a:off x="8586262" y="3865444"/>
                    <a:ext cx="44755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GB" sz="700" dirty="0">
                        <a:solidFill>
                          <a:schemeClr val="bg1"/>
                        </a:solidFill>
                        <a:latin typeface="LM Roman 12" panose="00000500000000000000" pitchFamily="50" charset="0"/>
                      </a:rPr>
                      <a:t>27 mm</a:t>
                    </a:r>
                    <a:endParaRPr lang="en-GB" sz="1100" dirty="0">
                      <a:solidFill>
                        <a:schemeClr val="bg1"/>
                      </a:solidFill>
                      <a:latin typeface="LM Roman 12" panose="00000500000000000000" pitchFamily="50" charset="0"/>
                    </a:endParaRPr>
                  </a:p>
                </p:txBody>
              </p:sp>
            </p:grp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BB47250-7503-F422-A58C-3CC74E7A2306}"/>
                </a:ext>
              </a:extLst>
            </p:cNvPr>
            <p:cNvSpPr/>
            <p:nvPr/>
          </p:nvSpPr>
          <p:spPr>
            <a:xfrm>
              <a:off x="4319370" y="4729806"/>
              <a:ext cx="4399411" cy="29581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(c) simulations using SRW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CA15089-926F-68BF-CAC6-9A96E3E59BB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9" t="21420" r="13481" b="14321"/>
          <a:stretch/>
        </p:blipFill>
        <p:spPr>
          <a:xfrm>
            <a:off x="628746" y="986429"/>
            <a:ext cx="1608311" cy="182275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6138265-4180-4B10-B232-5453B65E99BC}"/>
              </a:ext>
            </a:extLst>
          </p:cNvPr>
          <p:cNvGrpSpPr/>
          <p:nvPr/>
        </p:nvGrpSpPr>
        <p:grpSpPr>
          <a:xfrm>
            <a:off x="475392" y="2861797"/>
            <a:ext cx="2081656" cy="1981884"/>
            <a:chOff x="179388" y="3246118"/>
            <a:chExt cx="2325987" cy="221450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6D72E40-706C-5BC4-0BA3-10258B1B5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7480" y="3682153"/>
              <a:ext cx="1969802" cy="1544185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EFF9E2B-69D0-B320-42D6-CD1F6C9B4FAA}"/>
                </a:ext>
              </a:extLst>
            </p:cNvPr>
            <p:cNvSpPr/>
            <p:nvPr/>
          </p:nvSpPr>
          <p:spPr>
            <a:xfrm>
              <a:off x="179388" y="5151111"/>
              <a:ext cx="2325987" cy="30951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stack metrology</a:t>
              </a:r>
            </a:p>
          </p:txBody>
        </p:sp>
        <p:sp>
          <p:nvSpPr>
            <p:cNvPr id="44" name="Right Arrow 111">
              <a:extLst>
                <a:ext uri="{FF2B5EF4-FFF2-40B4-BE49-F238E27FC236}">
                  <a16:creationId xmlns:a16="http://schemas.microsoft.com/office/drawing/2014/main" id="{B4D270DE-3CBA-C27A-F18A-D7A7F3BEE323}"/>
                </a:ext>
              </a:extLst>
            </p:cNvPr>
            <p:cNvSpPr/>
            <p:nvPr/>
          </p:nvSpPr>
          <p:spPr>
            <a:xfrm rot="5400000">
              <a:off x="1162361" y="3318126"/>
              <a:ext cx="360040" cy="216024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E117BD-8658-34C3-B9BF-0F593D3C6670}"/>
              </a:ext>
            </a:extLst>
          </p:cNvPr>
          <p:cNvGrpSpPr/>
          <p:nvPr/>
        </p:nvGrpSpPr>
        <p:grpSpPr>
          <a:xfrm>
            <a:off x="1511607" y="969379"/>
            <a:ext cx="2426562" cy="3910151"/>
            <a:chOff x="1418198" y="1103003"/>
            <a:chExt cx="2711375" cy="436909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52345A-DF91-D0AF-F357-436DBCA5A380}"/>
                </a:ext>
              </a:extLst>
            </p:cNvPr>
            <p:cNvGrpSpPr/>
            <p:nvPr/>
          </p:nvGrpSpPr>
          <p:grpSpPr>
            <a:xfrm>
              <a:off x="2735796" y="1103003"/>
              <a:ext cx="1393777" cy="4369098"/>
              <a:chOff x="12528884" y="-11364080"/>
              <a:chExt cx="10668000" cy="3344116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8BCBB1F-DD93-B4C0-EB04-795A0249F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28884" y="-11364080"/>
                <a:ext cx="10668000" cy="836295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3AC04E6-DEA6-0E68-A485-23ABB9EE9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528884" y="-3006447"/>
                <a:ext cx="10668000" cy="836295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382320B-FAF0-AB00-5B92-F9D6B1BE0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528884" y="5341776"/>
                <a:ext cx="10668000" cy="836295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D26BFA9-A41F-D09D-9C42-68F435006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28884" y="13714136"/>
                <a:ext cx="10668000" cy="8362950"/>
              </a:xfrm>
              <a:prstGeom prst="rect">
                <a:avLst/>
              </a:prstGeom>
            </p:spPr>
          </p:pic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69D6A8-82B2-E829-F1A2-321AC3B88672}"/>
                </a:ext>
              </a:extLst>
            </p:cNvPr>
            <p:cNvCxnSpPr>
              <a:endCxn id="38" idx="1"/>
            </p:cNvCxnSpPr>
            <p:nvPr/>
          </p:nvCxnSpPr>
          <p:spPr>
            <a:xfrm flipV="1">
              <a:off x="1418198" y="1649315"/>
              <a:ext cx="1317598" cy="163775"/>
            </a:xfrm>
            <a:prstGeom prst="straightConnector1">
              <a:avLst/>
            </a:prstGeom>
            <a:ln cap="rnd">
              <a:solidFill>
                <a:srgbClr val="F06D23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7D516A9-1EA6-F3F2-5DDE-6227093DF9AF}"/>
                </a:ext>
              </a:extLst>
            </p:cNvPr>
            <p:cNvCxnSpPr/>
            <p:nvPr/>
          </p:nvCxnSpPr>
          <p:spPr>
            <a:xfrm>
              <a:off x="1418198" y="1857540"/>
              <a:ext cx="1342478" cy="649043"/>
            </a:xfrm>
            <a:prstGeom prst="straightConnector1">
              <a:avLst/>
            </a:prstGeom>
            <a:ln cap="rnd">
              <a:solidFill>
                <a:srgbClr val="F06D23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8942F02-C2F3-2D67-356A-C1A159A27237}"/>
                </a:ext>
              </a:extLst>
            </p:cNvPr>
            <p:cNvCxnSpPr/>
            <p:nvPr/>
          </p:nvCxnSpPr>
          <p:spPr>
            <a:xfrm>
              <a:off x="1418198" y="1917381"/>
              <a:ext cx="1337324" cy="1556174"/>
            </a:xfrm>
            <a:prstGeom prst="straightConnector1">
              <a:avLst/>
            </a:prstGeom>
            <a:ln cap="rnd">
              <a:solidFill>
                <a:srgbClr val="F06D23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85EE53C-8A70-A27A-ADC3-EF04C90B0F08}"/>
                </a:ext>
              </a:extLst>
            </p:cNvPr>
            <p:cNvCxnSpPr/>
            <p:nvPr/>
          </p:nvCxnSpPr>
          <p:spPr>
            <a:xfrm>
              <a:off x="1423352" y="1980881"/>
              <a:ext cx="1332170" cy="2459646"/>
            </a:xfrm>
            <a:prstGeom prst="straightConnector1">
              <a:avLst/>
            </a:prstGeom>
            <a:ln cap="rnd">
              <a:solidFill>
                <a:srgbClr val="F06D23"/>
              </a:solidFill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7">
            <a:extLst>
              <a:ext uri="{FF2B5EF4-FFF2-40B4-BE49-F238E27FC236}">
                <a16:creationId xmlns:a16="http://schemas.microsoft.com/office/drawing/2014/main" id="{D30EB45C-9A29-D433-11E1-CAE6472CCB33}"/>
              </a:ext>
            </a:extLst>
          </p:cNvPr>
          <p:cNvSpPr txBox="1"/>
          <p:nvPr/>
        </p:nvSpPr>
        <p:spPr>
          <a:xfrm>
            <a:off x="5410159" y="802317"/>
            <a:ext cx="3447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Exp. data courtesy of E. </a:t>
            </a:r>
            <a:r>
              <a:rPr lang="en-US" sz="900" dirty="0" err="1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Bellec</a:t>
            </a:r>
            <a:r>
              <a:rPr lang="en-US" sz="900" dirty="0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&amp; S. </a:t>
            </a:r>
            <a:r>
              <a:rPr lang="en-US" sz="900" dirty="0" err="1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Leake</a:t>
            </a:r>
            <a:r>
              <a:rPr lang="en-US" sz="900" dirty="0">
                <a:solidFill>
                  <a:srgbClr val="4E5B99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(ESRF-ID01)</a:t>
            </a:r>
          </a:p>
        </p:txBody>
      </p:sp>
    </p:spTree>
    <p:extLst>
      <p:ext uri="{BB962C8B-B14F-4D97-AF65-F5344CB8AC3E}">
        <p14:creationId xmlns:p14="http://schemas.microsoft.com/office/powerpoint/2010/main" val="16261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7EBA5-1EAA-111D-33C0-29DB5D42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0C85-2DFC-8536-C732-AA4A1184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Examples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7C3D3-9BC8-8534-C850-7EC580D67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89C0A-6920-CA00-1662-58CF574AAEC4}"/>
              </a:ext>
            </a:extLst>
          </p:cNvPr>
          <p:cNvSpPr txBox="1"/>
          <p:nvPr/>
        </p:nvSpPr>
        <p:spPr>
          <a:xfrm>
            <a:off x="256406" y="240582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Live demo using OASYS…</a:t>
            </a:r>
          </a:p>
        </p:txBody>
      </p:sp>
    </p:spTree>
    <p:extLst>
      <p:ext uri="{BB962C8B-B14F-4D97-AF65-F5344CB8AC3E}">
        <p14:creationId xmlns:p14="http://schemas.microsoft.com/office/powerpoint/2010/main" val="187806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CRL ray tracing, error simulations, wavefront propagation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81310"/>
            <a:ext cx="8639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Why x-ray le</a:t>
            </a:r>
            <a:r>
              <a:rPr lang="en-GB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ns modelling?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Live </a:t>
            </a:r>
            <a:r>
              <a:rPr lang="en-US" sz="1800" kern="1200" noProof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demo using OASYS</a:t>
            </a:r>
            <a:endParaRPr lang="en-GB" sz="18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F851E-D277-932A-4633-D8CD0698C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857E-B458-134F-4422-9DC97651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C8397-D63C-7691-BB87-3EFDB9376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80371-CA07-72B2-C211-632F79F4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4" y="771959"/>
            <a:ext cx="2483680" cy="3599582"/>
          </a:xfrm>
          <a:prstGeom prst="rect">
            <a:avLst/>
          </a:prstGeom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AF42CA0B-4E7F-6DA4-6D98-B59FEF0C9E6E}"/>
              </a:ext>
            </a:extLst>
          </p:cNvPr>
          <p:cNvSpPr txBox="1"/>
          <p:nvPr/>
        </p:nvSpPr>
        <p:spPr>
          <a:xfrm>
            <a:off x="244800" y="4235572"/>
            <a:ext cx="8661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(left) sagittal cut of an x-ray lens; (right) stacking of lenses to reduce the focal length of the CRL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CAB65-9845-2E71-A849-91B7F954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300" y="986910"/>
            <a:ext cx="3417688" cy="316967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A91A9BA-35B1-EB5E-6F1B-34A5BB0D84F3}"/>
              </a:ext>
            </a:extLst>
          </p:cNvPr>
          <p:cNvGrpSpPr/>
          <p:nvPr/>
        </p:nvGrpSpPr>
        <p:grpSpPr>
          <a:xfrm>
            <a:off x="6533894" y="1983657"/>
            <a:ext cx="2206800" cy="1184205"/>
            <a:chOff x="6533894" y="1983657"/>
            <a:chExt cx="2206800" cy="1184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7E70A0-13CC-8A1F-A5A4-1AE2DE4B7894}"/>
                    </a:ext>
                  </a:extLst>
                </p:cNvPr>
                <p:cNvSpPr txBox="1"/>
                <p:nvPr/>
              </p:nvSpPr>
              <p:spPr>
                <a:xfrm>
                  <a:off x="6823295" y="2672213"/>
                  <a:ext cx="1501775" cy="495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b="0" i="1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fr-FR" b="0" i="1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77E70A0-13CC-8A1F-A5A4-1AE2DE4B7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295" y="2672213"/>
                  <a:ext cx="1501775" cy="495649"/>
                </a:xfrm>
                <a:prstGeom prst="rect">
                  <a:avLst/>
                </a:prstGeom>
                <a:blipFill>
                  <a:blip r:embed="rId4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DCE8E0-0B68-7A0B-BEF5-72CD148010E2}"/>
                </a:ext>
              </a:extLst>
            </p:cNvPr>
            <p:cNvGrpSpPr/>
            <p:nvPr/>
          </p:nvGrpSpPr>
          <p:grpSpPr>
            <a:xfrm>
              <a:off x="6615074" y="2327935"/>
              <a:ext cx="1981329" cy="307778"/>
              <a:chOff x="6615074" y="2407636"/>
              <a:chExt cx="1981329" cy="3077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6A997500-0047-4C76-BB7A-FDCF8801FB46}"/>
                      </a:ext>
                    </a:extLst>
                  </p:cNvPr>
                  <p:cNvSpPr/>
                  <p:nvPr/>
                </p:nvSpPr>
                <p:spPr>
                  <a:xfrm>
                    <a:off x="6615074" y="2407637"/>
                    <a:ext cx="95910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&lt;</m:t>
                          </m:r>
                          <m:r>
                            <a:rPr lang="en-US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37609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6A997500-0047-4C76-BB7A-FDCF8801FB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5074" y="2407637"/>
                    <a:ext cx="95910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2D4A00F-7FF2-53B9-816D-6A92C515E215}"/>
                      </a:ext>
                    </a:extLst>
                  </p:cNvPr>
                  <p:cNvSpPr txBox="1"/>
                  <p:nvPr/>
                </p:nvSpPr>
                <p:spPr>
                  <a:xfrm>
                    <a:off x="7637294" y="2407636"/>
                    <a:ext cx="959109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≈1</m:t>
                          </m:r>
                        </m:oMath>
                      </m:oMathPara>
                    </a14:m>
                    <a:endParaRPr lang="en-GB" sz="1400" dirty="0">
                      <a:solidFill>
                        <a:srgbClr val="37609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2D4A00F-7FF2-53B9-816D-6A92C515E2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7294" y="2407636"/>
                    <a:ext cx="95910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BC0EDA-9651-F5DF-0DB3-0AD0CCF53B9D}"/>
                    </a:ext>
                  </a:extLst>
                </p:cNvPr>
                <p:cNvSpPr txBox="1"/>
                <p:nvPr/>
              </p:nvSpPr>
              <p:spPr>
                <a:xfrm>
                  <a:off x="6533894" y="1983657"/>
                  <a:ext cx="22068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=1−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GB" sz="1400" dirty="0">
                    <a:solidFill>
                      <a:srgbClr val="376092"/>
                    </a:solidFill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BC0EDA-9651-F5DF-0DB3-0AD0CCF53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894" y="1983657"/>
                  <a:ext cx="220680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D121FE-BE36-AF33-4585-9CD423EE4B0F}"/>
                  </a:ext>
                </a:extLst>
              </p:cNvPr>
              <p:cNvSpPr txBox="1"/>
              <p:nvPr/>
            </p:nvSpPr>
            <p:spPr>
              <a:xfrm>
                <a:off x="6823295" y="4645205"/>
                <a:ext cx="2286000" cy="263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105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i="1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sz="105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−8</m:t>
                            </m:r>
                          </m:sup>
                        </m:sSup>
                        <m:r>
                          <a:rPr lang="en-US" sz="1050" i="1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fr-FR" sz="105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050" i="1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fr-FR" sz="1050" b="0" i="1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: 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−11</m:t>
                            </m:r>
                          </m:sup>
                        </m:sSup>
                        <m:r>
                          <a:rPr lang="en-US" sz="1050" i="1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105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D121FE-BE36-AF33-4585-9CD423EE4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295" y="4645205"/>
                <a:ext cx="2286000" cy="263534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39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3AB48-CFD0-61EB-DA4E-4C89FB5F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E58F-9BB2-D871-5408-2B96D93B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17B0B-2BB2-66DA-9135-F29B2488A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E1932-11E9-B442-B2A0-706E809FB556}"/>
              </a:ext>
            </a:extLst>
          </p:cNvPr>
          <p:cNvSpPr txBox="1"/>
          <p:nvPr/>
        </p:nvSpPr>
        <p:spPr>
          <a:xfrm>
            <a:off x="256406" y="718747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complex transmission operator representing a single x-ray lens: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ED48AD-2160-A7FB-F5FE-8E88594BC92B}"/>
                  </a:ext>
                </a:extLst>
              </p:cNvPr>
              <p:cNvSpPr txBox="1"/>
              <p:nvPr/>
            </p:nvSpPr>
            <p:spPr>
              <a:xfrm>
                <a:off x="256406" y="4001665"/>
                <a:ext cx="8647370" cy="326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140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400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imperfect</m:t>
                          </m:r>
                          <m:r>
                            <a:rPr lang="fr-FR" sz="1400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1400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lens</m:t>
                          </m:r>
                        </m:sub>
                      </m:sSub>
                      <m:d>
                        <m:dPr>
                          <m:ctrlPr>
                            <a:rPr lang="fr-FR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400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</m:t>
                      </m:r>
                      <m:r>
                        <a:rPr lang="fr-FR" sz="1400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0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figure</m:t>
                          </m:r>
                          <m:r>
                            <a:rPr lang="fr-FR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error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  <m: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lens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</m:t>
                      </m:r>
                    </m:oMath>
                  </m:oMathPara>
                </a14:m>
                <a:endParaRPr lang="en-GB" sz="1400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7ED48AD-2160-A7FB-F5FE-8E88594BC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6" y="4001665"/>
                <a:ext cx="8647370" cy="326949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C02165-E169-80C4-F919-3BA0BE479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0" y="1816006"/>
            <a:ext cx="2287145" cy="1735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99BAF-514F-86B4-0629-3FA930EF0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077" y="1803568"/>
            <a:ext cx="3006903" cy="165446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2BA2783-96DE-DDF5-D439-7D2F0B18554E}"/>
              </a:ext>
            </a:extLst>
          </p:cNvPr>
          <p:cNvGrpSpPr/>
          <p:nvPr/>
        </p:nvGrpSpPr>
        <p:grpSpPr>
          <a:xfrm>
            <a:off x="5771873" y="1721750"/>
            <a:ext cx="3217147" cy="1911206"/>
            <a:chOff x="5771873" y="1721750"/>
            <a:chExt cx="3217147" cy="191120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0BE9E2-B113-A6DC-C681-568243B53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1873" y="1721750"/>
              <a:ext cx="1679664" cy="19112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3463CAC-67CF-2916-77C0-CAD54E2D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9356" y="1723712"/>
              <a:ext cx="1679664" cy="1907282"/>
            </a:xfrm>
            <a:prstGeom prst="rect">
              <a:avLst/>
            </a:prstGeom>
          </p:spPr>
        </p:pic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D16793D4-7CB6-8632-8A79-41D66C077DD8}"/>
              </a:ext>
            </a:extLst>
          </p:cNvPr>
          <p:cNvSpPr txBox="1"/>
          <p:nvPr/>
        </p:nvSpPr>
        <p:spPr>
          <a:xfrm>
            <a:off x="244800" y="3548543"/>
            <a:ext cx="8661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(left) typical lens misalignment; (middle) </a:t>
            </a:r>
            <a:r>
              <a:rPr lang="en-US" sz="1300" dirty="0" err="1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idealised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lens fabrication errors; (right) lens with metrology data added to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DDCFB4-A50E-D294-DBA0-14B6D2D188CA}"/>
                  </a:ext>
                </a:extLst>
              </p:cNvPr>
              <p:cNvSpPr txBox="1"/>
              <p:nvPr/>
            </p:nvSpPr>
            <p:spPr>
              <a:xfrm>
                <a:off x="256406" y="1218036"/>
                <a:ext cx="8647370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ray</m:t>
                          </m:r>
                          <m: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lens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 </m:t>
                      </m:r>
                      <m:r>
                        <a:rPr lang="en-US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ray</m:t>
                                  </m:r>
                                  <m: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lens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37609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37609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ray</m:t>
                                  </m:r>
                                  <m: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lens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solidFill>
                                        <a:srgbClr val="3760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en-US" i="1">
                              <a:solidFill>
                                <a:srgbClr val="37609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•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rgbClr val="37609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DDCFB4-A50E-D294-DBA0-14B6D2D1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6" y="1218036"/>
                <a:ext cx="8647370" cy="342979"/>
              </a:xfrm>
              <a:prstGeom prst="rect">
                <a:avLst/>
              </a:prstGeom>
              <a:blipFill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9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5B2DA-83CD-9AE5-7D81-5B3709AE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99D2-4C1E-3639-DF54-5CC8139C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36E3-5172-1A08-ED68-FCAF4644AD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6CE2F0-19F1-E1F5-7748-6A4B5C0BD4D7}"/>
              </a:ext>
            </a:extLst>
          </p:cNvPr>
          <p:cNvGrpSpPr/>
          <p:nvPr/>
        </p:nvGrpSpPr>
        <p:grpSpPr>
          <a:xfrm>
            <a:off x="116680" y="734400"/>
            <a:ext cx="8926469" cy="4013530"/>
            <a:chOff x="111897" y="303897"/>
            <a:chExt cx="8926469" cy="40135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9701BE-2106-3834-CF8A-843A7017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8000" y="303897"/>
              <a:ext cx="6770366" cy="40135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37557-2261-88A7-3EA0-F62170249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897" y="413377"/>
              <a:ext cx="2261799" cy="1724400"/>
            </a:xfrm>
            <a:prstGeom prst="rect">
              <a:avLst/>
            </a:prstGeom>
          </p:spPr>
        </p:pic>
      </p:grpSp>
      <p:sp>
        <p:nvSpPr>
          <p:cNvPr id="13" name="TextBox 7">
            <a:extLst>
              <a:ext uri="{FF2B5EF4-FFF2-40B4-BE49-F238E27FC236}">
                <a16:creationId xmlns:a16="http://schemas.microsoft.com/office/drawing/2014/main" id="{6179D478-DC93-8359-7ACD-2EAC637925B1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 et al, </a:t>
            </a:r>
            <a:r>
              <a:rPr lang="sv-SE" sz="1200" i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J. Synch. Rad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. </a:t>
            </a:r>
            <a:r>
              <a:rPr lang="sv-SE" sz="12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27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(2), 305 (2020)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07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ECA99-AEEA-98F3-E6C8-1A5F9E1B7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0CBAE-FA2E-5B66-8649-A3552F3D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X-ray lens modelling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BC759-2CA7-FC19-4349-21E4CB8D9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727FB-1855-0E48-421A-8C6BC3E72D9F}"/>
              </a:ext>
            </a:extLst>
          </p:cNvPr>
          <p:cNvGrpSpPr/>
          <p:nvPr/>
        </p:nvGrpSpPr>
        <p:grpSpPr>
          <a:xfrm>
            <a:off x="111600" y="733157"/>
            <a:ext cx="8928197" cy="4014000"/>
            <a:chOff x="102821" y="303897"/>
            <a:chExt cx="8928197" cy="4014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E66B44-114F-3744-8E21-C40C1FC99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9860" y="303897"/>
              <a:ext cx="6771158" cy="4014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72D630-F81F-9546-A26F-703CF2858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21" y="410822"/>
              <a:ext cx="2261186" cy="17244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E26E123-09D7-8CFB-1B4E-77ABCCD2EA6A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 et al, </a:t>
            </a:r>
            <a:r>
              <a:rPr lang="sv-SE" sz="1200" i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J. Synch. Rad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. </a:t>
            </a:r>
            <a:r>
              <a:rPr lang="sv-SE" sz="1200" b="1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27</a:t>
            </a:r>
            <a:r>
              <a:rPr lang="sv-SE" sz="1200" dirty="0">
                <a:solidFill>
                  <a:schemeClr val="bg1"/>
                </a:solidFill>
                <a:latin typeface="Candara" panose="020E0502030303020204" pitchFamily="34" charset="0"/>
                <a:cs typeface="Segoe UI" panose="020B0502040204020203" pitchFamily="34" charset="0"/>
              </a:rPr>
              <a:t>(2), 305 (2020)</a:t>
            </a:r>
            <a:endParaRPr lang="en-US" sz="1200" dirty="0">
              <a:solidFill>
                <a:schemeClr val="bg1"/>
              </a:solidFill>
              <a:latin typeface="Candara" panose="020E05020303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2D6D9-5707-F58A-F888-2FBC1FD0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C20F-7EC4-1D8A-8417-4406E8BA6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Why x-ray lens modelling?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4B4EE-0A68-7338-0D93-8612E4157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81FF06F-1449-9CFE-64A2-5279F6863DB0}"/>
              </a:ext>
            </a:extLst>
          </p:cNvPr>
          <p:cNvGrpSpPr/>
          <p:nvPr/>
        </p:nvGrpSpPr>
        <p:grpSpPr>
          <a:xfrm>
            <a:off x="142914" y="807408"/>
            <a:ext cx="1273105" cy="1493320"/>
            <a:chOff x="1179290" y="852751"/>
            <a:chExt cx="1273105" cy="1493320"/>
          </a:xfrm>
        </p:grpSpPr>
        <p:sp>
          <p:nvSpPr>
            <p:cNvPr id="124" name="TextBox 3">
              <a:extLst>
                <a:ext uri="{FF2B5EF4-FFF2-40B4-BE49-F238E27FC236}">
                  <a16:creationId xmlns:a16="http://schemas.microsoft.com/office/drawing/2014/main" id="{399326CD-0C64-6614-6D4B-6CC79DF9DE87}"/>
                </a:ext>
              </a:extLst>
            </p:cNvPr>
            <p:cNvSpPr txBox="1"/>
            <p:nvPr/>
          </p:nvSpPr>
          <p:spPr>
            <a:xfrm>
              <a:off x="1179290" y="2053683"/>
              <a:ext cx="127310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lens (stack)</a:t>
              </a:r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184EAC91-3703-5F47-ADEA-404B3566D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9745" y="852751"/>
              <a:ext cx="1232189" cy="1198733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6EB0D95-E280-17D7-681A-033403AF9F8C}"/>
              </a:ext>
            </a:extLst>
          </p:cNvPr>
          <p:cNvGrpSpPr/>
          <p:nvPr/>
        </p:nvGrpSpPr>
        <p:grpSpPr>
          <a:xfrm>
            <a:off x="5161042" y="758989"/>
            <a:ext cx="2308638" cy="1541739"/>
            <a:chOff x="5161042" y="758989"/>
            <a:chExt cx="2308638" cy="154173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A36E50D-4FA8-930A-A5CE-F7A01A1CA239}"/>
                </a:ext>
              </a:extLst>
            </p:cNvPr>
            <p:cNvGrpSpPr/>
            <p:nvPr/>
          </p:nvGrpSpPr>
          <p:grpSpPr>
            <a:xfrm>
              <a:off x="5803037" y="758989"/>
              <a:ext cx="1666643" cy="1541739"/>
              <a:chOff x="6398257" y="888060"/>
              <a:chExt cx="1666643" cy="1541739"/>
            </a:xfrm>
          </p:grpSpPr>
          <p:sp>
            <p:nvSpPr>
              <p:cNvPr id="118" name="TextBox 13">
                <a:extLst>
                  <a:ext uri="{FF2B5EF4-FFF2-40B4-BE49-F238E27FC236}">
                    <a16:creationId xmlns:a16="http://schemas.microsoft.com/office/drawing/2014/main" id="{053E88B1-9272-412F-7117-D3441AAE01F5}"/>
                  </a:ext>
                </a:extLst>
              </p:cNvPr>
              <p:cNvSpPr txBox="1"/>
              <p:nvPr/>
            </p:nvSpPr>
            <p:spPr>
              <a:xfrm>
                <a:off x="6603327" y="2137411"/>
                <a:ext cx="126989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30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(c) error profile</a:t>
                </a:r>
              </a:p>
            </p:txBody>
          </p:sp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C4EBBD7F-FEC2-F96A-763F-B5F755B02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8257" y="888060"/>
                <a:ext cx="1666643" cy="1280418"/>
              </a:xfrm>
              <a:prstGeom prst="rect">
                <a:avLst/>
              </a:prstGeom>
            </p:spPr>
          </p:pic>
        </p:grpSp>
        <p:sp>
          <p:nvSpPr>
            <p:cNvPr id="117" name="Right Arrow 220">
              <a:extLst>
                <a:ext uri="{FF2B5EF4-FFF2-40B4-BE49-F238E27FC236}">
                  <a16:creationId xmlns:a16="http://schemas.microsoft.com/office/drawing/2014/main" id="{EA65B549-B165-7BC6-3BB3-FE2A6866719F}"/>
                </a:ext>
              </a:extLst>
            </p:cNvPr>
            <p:cNvSpPr/>
            <p:nvPr/>
          </p:nvSpPr>
          <p:spPr>
            <a:xfrm>
              <a:off x="5161042" y="1378358"/>
              <a:ext cx="288032" cy="144016"/>
            </a:xfrm>
            <a:prstGeom prst="rightArrow">
              <a:avLst>
                <a:gd name="adj1" fmla="val 50000"/>
                <a:gd name="adj2" fmla="val 71495"/>
              </a:avLst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b="1" dirty="0">
                <a:solidFill>
                  <a:srgbClr val="4E5B99"/>
                </a:solidFill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8C19851-2313-B8A7-424F-C25DD11BAE37}"/>
              </a:ext>
            </a:extLst>
          </p:cNvPr>
          <p:cNvGrpSpPr/>
          <p:nvPr/>
        </p:nvGrpSpPr>
        <p:grpSpPr>
          <a:xfrm>
            <a:off x="6286393" y="2244654"/>
            <a:ext cx="2702710" cy="1756960"/>
            <a:chOff x="6286393" y="2244654"/>
            <a:chExt cx="2702710" cy="175696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031F2D7-416E-AB97-9A10-3A0F692986B8}"/>
                </a:ext>
              </a:extLst>
            </p:cNvPr>
            <p:cNvGrpSpPr/>
            <p:nvPr/>
          </p:nvGrpSpPr>
          <p:grpSpPr>
            <a:xfrm>
              <a:off x="6286393" y="2476612"/>
              <a:ext cx="2702710" cy="1525002"/>
              <a:chOff x="6286393" y="3111203"/>
              <a:chExt cx="2702710" cy="1525002"/>
            </a:xfrm>
          </p:grpSpPr>
          <p:sp>
            <p:nvSpPr>
              <p:cNvPr id="112" name="TextBox 14">
                <a:extLst>
                  <a:ext uri="{FF2B5EF4-FFF2-40B4-BE49-F238E27FC236}">
                    <a16:creationId xmlns:a16="http://schemas.microsoft.com/office/drawing/2014/main" id="{AD76C553-4E62-50C4-C718-185693EED4E1}"/>
                  </a:ext>
                </a:extLst>
              </p:cNvPr>
              <p:cNvSpPr txBox="1"/>
              <p:nvPr/>
            </p:nvSpPr>
            <p:spPr>
              <a:xfrm>
                <a:off x="6699030" y="4343817"/>
                <a:ext cx="1877438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(d) “realistic” modelling</a:t>
                </a:r>
              </a:p>
            </p:txBody>
          </p: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8BD424F-3681-861A-FEB7-137B8DF6E5ED}"/>
                  </a:ext>
                </a:extLst>
              </p:cNvPr>
              <p:cNvGrpSpPr/>
              <p:nvPr/>
            </p:nvGrpSpPr>
            <p:grpSpPr>
              <a:xfrm>
                <a:off x="6286393" y="3111203"/>
                <a:ext cx="2702710" cy="1391012"/>
                <a:chOff x="6286393" y="3111203"/>
                <a:chExt cx="2702710" cy="1391012"/>
              </a:xfrm>
            </p:grpSpPr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E7D63002-C1C6-DD26-D180-CAAB7EE98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86393" y="3111203"/>
                  <a:ext cx="1222493" cy="1391012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05B72E1B-0119-B751-EBF5-C395B67D0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394254" y="3293939"/>
                  <a:ext cx="1594849" cy="1067792"/>
                </a:xfrm>
                <a:prstGeom prst="rect">
                  <a:avLst/>
                </a:prstGeom>
              </p:spPr>
            </p:pic>
          </p:grpSp>
        </p:grpSp>
        <p:sp>
          <p:nvSpPr>
            <p:cNvPr id="111" name="Right Arrow 221">
              <a:extLst>
                <a:ext uri="{FF2B5EF4-FFF2-40B4-BE49-F238E27FC236}">
                  <a16:creationId xmlns:a16="http://schemas.microsoft.com/office/drawing/2014/main" id="{AA0F4B58-5CE4-2E5C-0914-5E4E418DC824}"/>
                </a:ext>
              </a:extLst>
            </p:cNvPr>
            <p:cNvSpPr/>
            <p:nvPr/>
          </p:nvSpPr>
          <p:spPr>
            <a:xfrm rot="3449783">
              <a:off x="7463781" y="2316662"/>
              <a:ext cx="288032" cy="144016"/>
            </a:xfrm>
            <a:prstGeom prst="rightArrow">
              <a:avLst>
                <a:gd name="adj1" fmla="val 50000"/>
                <a:gd name="adj2" fmla="val 71495"/>
              </a:avLst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b="1" dirty="0">
                <a:solidFill>
                  <a:srgbClr val="4E5B99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341350C-A8B7-45C6-D68C-F4DB9E4F8D07}"/>
              </a:ext>
            </a:extLst>
          </p:cNvPr>
          <p:cNvGrpSpPr/>
          <p:nvPr/>
        </p:nvGrpSpPr>
        <p:grpSpPr>
          <a:xfrm>
            <a:off x="3444072" y="3232448"/>
            <a:ext cx="3023401" cy="1613508"/>
            <a:chOff x="3444072" y="3232448"/>
            <a:chExt cx="3023401" cy="161350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751C78B-402B-D516-3B6C-30FAB9B5A02B}"/>
                </a:ext>
              </a:extLst>
            </p:cNvPr>
            <p:cNvGrpSpPr/>
            <p:nvPr/>
          </p:nvGrpSpPr>
          <p:grpSpPr>
            <a:xfrm>
              <a:off x="3444072" y="3314330"/>
              <a:ext cx="2689850" cy="1531626"/>
              <a:chOff x="3260680" y="2947383"/>
              <a:chExt cx="2865807" cy="1631818"/>
            </a:xfrm>
          </p:grpSpPr>
          <p:sp>
            <p:nvSpPr>
              <p:cNvPr id="99" name="TextBox 15">
                <a:extLst>
                  <a:ext uri="{FF2B5EF4-FFF2-40B4-BE49-F238E27FC236}">
                    <a16:creationId xmlns:a16="http://schemas.microsoft.com/office/drawing/2014/main" id="{D8DC4932-037E-4E83-C8A3-ACEA357E0954}"/>
                  </a:ext>
                </a:extLst>
              </p:cNvPr>
              <p:cNvSpPr txBox="1"/>
              <p:nvPr/>
            </p:nvSpPr>
            <p:spPr>
              <a:xfrm>
                <a:off x="3897548" y="4267686"/>
                <a:ext cx="1592070" cy="31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30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(e) ideal modelling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3546EC6-D100-28F3-EE01-C05A9012461F}"/>
                  </a:ext>
                </a:extLst>
              </p:cNvPr>
              <p:cNvGrpSpPr/>
              <p:nvPr/>
            </p:nvGrpSpPr>
            <p:grpSpPr>
              <a:xfrm>
                <a:off x="3260680" y="2947383"/>
                <a:ext cx="2865807" cy="1482599"/>
                <a:chOff x="1777375" y="6164006"/>
                <a:chExt cx="4553405" cy="2355663"/>
              </a:xfrm>
            </p:grpSpPr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DD2CF328-9BC8-358C-AF3B-682049085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77375" y="6164006"/>
                  <a:ext cx="2070274" cy="2355663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7E5F9124-C4C5-75C1-DCF5-0882602467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658627" y="6484923"/>
                  <a:ext cx="2672153" cy="18067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F1D618F-C027-DBC3-CA12-45E4ECF771EA}"/>
                </a:ext>
              </a:extLst>
            </p:cNvPr>
            <p:cNvGrpSpPr/>
            <p:nvPr/>
          </p:nvGrpSpPr>
          <p:grpSpPr>
            <a:xfrm>
              <a:off x="6029272" y="3232448"/>
              <a:ext cx="438201" cy="464962"/>
              <a:chOff x="5766471" y="3584055"/>
              <a:chExt cx="772114" cy="819267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98" name="Bent Arrow 217">
                <a:extLst>
                  <a:ext uri="{FF2B5EF4-FFF2-40B4-BE49-F238E27FC236}">
                    <a16:creationId xmlns:a16="http://schemas.microsoft.com/office/drawing/2014/main" id="{6B0ED7D8-CE51-45DB-1D03-C11A262A3442}"/>
                  </a:ext>
                </a:extLst>
              </p:cNvPr>
              <p:cNvSpPr/>
              <p:nvPr/>
            </p:nvSpPr>
            <p:spPr>
              <a:xfrm rot="10800000">
                <a:off x="5959635" y="3950093"/>
                <a:ext cx="578950" cy="453229"/>
              </a:xfrm>
              <a:prstGeom prst="bentArrow">
                <a:avLst>
                  <a:gd name="adj1" fmla="val 15543"/>
                  <a:gd name="adj2" fmla="val 16331"/>
                  <a:gd name="adj3" fmla="val 23073"/>
                  <a:gd name="adj4" fmla="val 85135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Bent Arrow 234">
                <a:extLst>
                  <a:ext uri="{FF2B5EF4-FFF2-40B4-BE49-F238E27FC236}">
                    <a16:creationId xmlns:a16="http://schemas.microsoft.com/office/drawing/2014/main" id="{D625D5A5-66BC-3DDC-BFBD-D714ABAE5780}"/>
                  </a:ext>
                </a:extLst>
              </p:cNvPr>
              <p:cNvSpPr/>
              <p:nvPr/>
            </p:nvSpPr>
            <p:spPr>
              <a:xfrm>
                <a:off x="5766471" y="3584055"/>
                <a:ext cx="578950" cy="453229"/>
              </a:xfrm>
              <a:prstGeom prst="bentArrow">
                <a:avLst>
                  <a:gd name="adj1" fmla="val 15543"/>
                  <a:gd name="adj2" fmla="val 16331"/>
                  <a:gd name="adj3" fmla="val 23073"/>
                  <a:gd name="adj4" fmla="val 85135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A9558F4-98E3-9F4A-D443-4009EF08134E}"/>
              </a:ext>
            </a:extLst>
          </p:cNvPr>
          <p:cNvGrpSpPr/>
          <p:nvPr/>
        </p:nvGrpSpPr>
        <p:grpSpPr>
          <a:xfrm>
            <a:off x="1769981" y="733417"/>
            <a:ext cx="3037099" cy="1567311"/>
            <a:chOff x="1769981" y="733417"/>
            <a:chExt cx="3037099" cy="1567311"/>
          </a:xfrm>
        </p:grpSpPr>
        <p:sp>
          <p:nvSpPr>
            <p:cNvPr id="121" name="Right Arrow 214">
              <a:extLst>
                <a:ext uri="{FF2B5EF4-FFF2-40B4-BE49-F238E27FC236}">
                  <a16:creationId xmlns:a16="http://schemas.microsoft.com/office/drawing/2014/main" id="{2BE1DD7B-2688-B354-BE0E-00EA8E576924}"/>
                </a:ext>
              </a:extLst>
            </p:cNvPr>
            <p:cNvSpPr/>
            <p:nvPr/>
          </p:nvSpPr>
          <p:spPr>
            <a:xfrm>
              <a:off x="1769981" y="1378358"/>
              <a:ext cx="288032" cy="144016"/>
            </a:xfrm>
            <a:prstGeom prst="rightArrow">
              <a:avLst>
                <a:gd name="adj1" fmla="val 50000"/>
                <a:gd name="adj2" fmla="val 71495"/>
              </a:avLst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b="1" dirty="0">
                <a:solidFill>
                  <a:srgbClr val="4E5B99"/>
                </a:solidFill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BF0941F-BB24-ADBD-8C89-1614A45F5C19}"/>
                </a:ext>
              </a:extLst>
            </p:cNvPr>
            <p:cNvGrpSpPr/>
            <p:nvPr/>
          </p:nvGrpSpPr>
          <p:grpSpPr>
            <a:xfrm>
              <a:off x="2411975" y="733417"/>
              <a:ext cx="2395105" cy="1567311"/>
              <a:chOff x="2600643" y="739835"/>
              <a:chExt cx="2395105" cy="1567311"/>
            </a:xfrm>
          </p:grpSpPr>
          <p:sp>
            <p:nvSpPr>
              <p:cNvPr id="122" name="TextBox 8">
                <a:extLst>
                  <a:ext uri="{FF2B5EF4-FFF2-40B4-BE49-F238E27FC236}">
                    <a16:creationId xmlns:a16="http://schemas.microsoft.com/office/drawing/2014/main" id="{085A2C24-958F-8213-6A45-4302C84B933E}"/>
                  </a:ext>
                </a:extLst>
              </p:cNvPr>
              <p:cNvSpPr txBox="1"/>
              <p:nvPr/>
            </p:nvSpPr>
            <p:spPr>
              <a:xfrm>
                <a:off x="2692764" y="2014758"/>
                <a:ext cx="221086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300" dirty="0">
                    <a:solidFill>
                      <a:srgbClr val="376092"/>
                    </a:solidFill>
                    <a:latin typeface="Candara" panose="020E0502030303020204" pitchFamily="34" charset="0"/>
                  </a:rPr>
                  <a:t>(b) at-wavelength metrology</a:t>
                </a: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92B4973-B6BB-9994-36A2-1F8D72D12B44}"/>
                  </a:ext>
                </a:extLst>
              </p:cNvPr>
              <p:cNvGrpSpPr/>
              <p:nvPr/>
            </p:nvGrpSpPr>
            <p:grpSpPr>
              <a:xfrm>
                <a:off x="2600643" y="739835"/>
                <a:ext cx="2395105" cy="1277045"/>
                <a:chOff x="2146873" y="2393758"/>
                <a:chExt cx="3105840" cy="1656001"/>
              </a:xfrm>
            </p:grpSpPr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528626A7-FCD5-4C95-0F78-49156B11E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5400000">
                  <a:off x="3740781" y="2537826"/>
                  <a:ext cx="1656000" cy="1367865"/>
                </a:xfrm>
                <a:prstGeom prst="rect">
                  <a:avLst/>
                </a:prstGeom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AD4097F1-609F-83D1-9517-51471F23D9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146873" y="2393758"/>
                  <a:ext cx="1737976" cy="165585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7690B38-B51F-A37F-EA3E-4627A11051A1}"/>
              </a:ext>
            </a:extLst>
          </p:cNvPr>
          <p:cNvGrpSpPr/>
          <p:nvPr/>
        </p:nvGrpSpPr>
        <p:grpSpPr>
          <a:xfrm>
            <a:off x="211968" y="2735522"/>
            <a:ext cx="4829349" cy="2110434"/>
            <a:chOff x="211968" y="2735522"/>
            <a:chExt cx="4829349" cy="2110434"/>
          </a:xfrm>
        </p:grpSpPr>
        <p:sp>
          <p:nvSpPr>
            <p:cNvPr id="90" name="Right Arrow 218">
              <a:extLst>
                <a:ext uri="{FF2B5EF4-FFF2-40B4-BE49-F238E27FC236}">
                  <a16:creationId xmlns:a16="http://schemas.microsoft.com/office/drawing/2014/main" id="{1B1DEA9D-8845-6CA0-9B80-AA93FD123A19}"/>
                </a:ext>
              </a:extLst>
            </p:cNvPr>
            <p:cNvSpPr/>
            <p:nvPr/>
          </p:nvSpPr>
          <p:spPr>
            <a:xfrm rot="11741212">
              <a:off x="2735567" y="2735522"/>
              <a:ext cx="2305750" cy="144016"/>
            </a:xfrm>
            <a:prstGeom prst="rightArrow">
              <a:avLst>
                <a:gd name="adj1" fmla="val 50000"/>
                <a:gd name="adj2" fmla="val 82555"/>
              </a:avLst>
            </a:prstGeom>
            <a:solidFill>
              <a:schemeClr val="accent4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47221CB9-3718-CE35-E7C4-3F7ABF12EF24}"/>
                </a:ext>
              </a:extLst>
            </p:cNvPr>
            <p:cNvGrpSpPr/>
            <p:nvPr/>
          </p:nvGrpSpPr>
          <p:grpSpPr>
            <a:xfrm>
              <a:off x="211968" y="3085193"/>
              <a:ext cx="3079632" cy="1760763"/>
              <a:chOff x="211968" y="3085193"/>
              <a:chExt cx="3079632" cy="1760763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0C7C2953-6EAC-C421-4426-CEDE990E2770}"/>
                  </a:ext>
                </a:extLst>
              </p:cNvPr>
              <p:cNvGrpSpPr/>
              <p:nvPr/>
            </p:nvGrpSpPr>
            <p:grpSpPr>
              <a:xfrm>
                <a:off x="211968" y="3085193"/>
                <a:ext cx="2639128" cy="1760763"/>
                <a:chOff x="404781" y="3577580"/>
                <a:chExt cx="2811767" cy="1875946"/>
              </a:xfrm>
            </p:grpSpPr>
            <p:sp>
              <p:nvSpPr>
                <p:cNvPr id="105" name="TextBox 16">
                  <a:extLst>
                    <a:ext uri="{FF2B5EF4-FFF2-40B4-BE49-F238E27FC236}">
                      <a16:creationId xmlns:a16="http://schemas.microsoft.com/office/drawing/2014/main" id="{627CC3FD-71AF-6084-8293-961F1AD1242C}"/>
                    </a:ext>
                  </a:extLst>
                </p:cNvPr>
                <p:cNvSpPr txBox="1"/>
                <p:nvPr/>
              </p:nvSpPr>
              <p:spPr>
                <a:xfrm>
                  <a:off x="662810" y="5142011"/>
                  <a:ext cx="2295710" cy="31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GB" sz="13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(f) manufactured correction</a:t>
                  </a: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23B55D74-96D7-DE83-9653-2B9076619953}"/>
                    </a:ext>
                  </a:extLst>
                </p:cNvPr>
                <p:cNvGrpSpPr/>
                <p:nvPr/>
              </p:nvGrpSpPr>
              <p:grpSpPr>
                <a:xfrm>
                  <a:off x="404781" y="3577580"/>
                  <a:ext cx="2811767" cy="1583481"/>
                  <a:chOff x="404781" y="3577580"/>
                  <a:chExt cx="2811767" cy="1583481"/>
                </a:xfrm>
              </p:grpSpPr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E57D9B74-E14F-BBD9-0208-E7EBBA8016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525111" y="4023461"/>
                    <a:ext cx="1691437" cy="113760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6C6AF03D-5D1D-5CA5-DA94-E50641562C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04781" y="3577580"/>
                    <a:ext cx="1997734" cy="49720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60EFFB3F-CBEA-E7C9-1379-EC9D7824FA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39234" y="4127610"/>
                    <a:ext cx="770330" cy="75881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5" name="Right Arrow 220">
                <a:extLst>
                  <a:ext uri="{FF2B5EF4-FFF2-40B4-BE49-F238E27FC236}">
                    <a16:creationId xmlns:a16="http://schemas.microsoft.com/office/drawing/2014/main" id="{01CACDF0-649D-608A-C39B-B53C2B743540}"/>
                  </a:ext>
                </a:extLst>
              </p:cNvPr>
              <p:cNvSpPr/>
              <p:nvPr/>
            </p:nvSpPr>
            <p:spPr>
              <a:xfrm rot="10800000">
                <a:off x="3003568" y="3965547"/>
                <a:ext cx="288032" cy="144016"/>
              </a:xfrm>
              <a:prstGeom prst="rightArrow">
                <a:avLst>
                  <a:gd name="adj1" fmla="val 50000"/>
                  <a:gd name="adj2" fmla="val 71495"/>
                </a:avLst>
              </a:prstGeom>
              <a:solidFill>
                <a:schemeClr val="accent4">
                  <a:lumMod val="7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b="1" dirty="0">
                  <a:solidFill>
                    <a:srgbClr val="4E5B99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45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27500-4885-5C30-8678-0736293F2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7E98-2EAD-C31C-ED2F-87189F1F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 - I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A17B4-086E-5443-35A0-E4B5E0DD2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6F0498-DC2C-A128-9F4B-AEC716641F69}"/>
              </a:ext>
            </a:extLst>
          </p:cNvPr>
          <p:cNvSpPr txBox="1"/>
          <p:nvPr/>
        </p:nvSpPr>
        <p:spPr>
          <a:xfrm>
            <a:off x="256406" y="62360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Tilting refractive x-ray lenses for fine-tuning of their focal length</a:t>
            </a:r>
          </a:p>
        </p:txBody>
      </p:sp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75A82E4D-C8A5-43D4-9D06-F7C48AD36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399" y="333766"/>
            <a:ext cx="703926" cy="125679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3F8E8-F832-DB52-B82D-15BF20752A33}"/>
              </a:ext>
            </a:extLst>
          </p:cNvPr>
          <p:cNvGrpSpPr/>
          <p:nvPr/>
        </p:nvGrpSpPr>
        <p:grpSpPr>
          <a:xfrm>
            <a:off x="4492891" y="1043043"/>
            <a:ext cx="4119555" cy="3618311"/>
            <a:chOff x="4492891" y="1043043"/>
            <a:chExt cx="4119555" cy="3618311"/>
          </a:xfrm>
        </p:grpSpPr>
        <p:pic>
          <p:nvPicPr>
            <p:cNvPr id="14" name="Picture 13" descr="A group of graphs and circles&#10;&#10;AI-generated content may be incorrect.">
              <a:extLst>
                <a:ext uri="{FF2B5EF4-FFF2-40B4-BE49-F238E27FC236}">
                  <a16:creationId xmlns:a16="http://schemas.microsoft.com/office/drawing/2014/main" id="{A33E4E82-73AB-DFBD-0BC7-A45B596EF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3723" y="1043043"/>
              <a:ext cx="3881287" cy="331191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A3037C-E711-7F41-A541-4C781B20EE58}"/>
                </a:ext>
              </a:extLst>
            </p:cNvPr>
            <p:cNvSpPr/>
            <p:nvPr/>
          </p:nvSpPr>
          <p:spPr>
            <a:xfrm>
              <a:off x="4492891" y="4384355"/>
              <a:ext cx="41195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(b) simulations using barc4ro (available through OASYS)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F0E776-620A-FCBA-24C8-36C9770DA020}"/>
              </a:ext>
            </a:extLst>
          </p:cNvPr>
          <p:cNvGrpSpPr/>
          <p:nvPr/>
        </p:nvGrpSpPr>
        <p:grpSpPr>
          <a:xfrm>
            <a:off x="610405" y="1043043"/>
            <a:ext cx="4119555" cy="3618311"/>
            <a:chOff x="610405" y="1043043"/>
            <a:chExt cx="4119555" cy="3618311"/>
          </a:xfrm>
        </p:grpSpPr>
        <p:pic>
          <p:nvPicPr>
            <p:cNvPr id="12" name="Picture 11" descr="A group of graphs and diagrams&#10;&#10;AI-generated content may be incorrect.">
              <a:extLst>
                <a:ext uri="{FF2B5EF4-FFF2-40B4-BE49-F238E27FC236}">
                  <a16:creationId xmlns:a16="http://schemas.microsoft.com/office/drawing/2014/main" id="{919D9160-2DBA-C929-0FE1-DC771473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36" y="1043043"/>
              <a:ext cx="3881287" cy="331191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89A8E2-AC7A-6CBD-5F23-B6AE86E57094}"/>
                </a:ext>
              </a:extLst>
            </p:cNvPr>
            <p:cNvSpPr/>
            <p:nvPr/>
          </p:nvSpPr>
          <p:spPr>
            <a:xfrm>
              <a:off x="610405" y="4384355"/>
              <a:ext cx="411955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(a) experimental data (radiograph and wavefront gradient)</a:t>
              </a:r>
            </a:p>
          </p:txBody>
        </p:sp>
      </p:grpSp>
      <p:sp>
        <p:nvSpPr>
          <p:cNvPr id="162" name="TextBox 49">
            <a:extLst>
              <a:ext uri="{FF2B5EF4-FFF2-40B4-BE49-F238E27FC236}">
                <a16:creationId xmlns:a16="http://schemas.microsoft.com/office/drawing/2014/main" id="{9E4B6ABA-185F-46DF-4FCC-DC404212337E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et al, </a:t>
            </a:r>
            <a:r>
              <a:rPr lang="en-US" sz="1200" i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Opt. Express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31(5), 7617 (2023)</a:t>
            </a:r>
          </a:p>
        </p:txBody>
      </p:sp>
    </p:spTree>
    <p:extLst>
      <p:ext uri="{BB962C8B-B14F-4D97-AF65-F5344CB8AC3E}">
        <p14:creationId xmlns:p14="http://schemas.microsoft.com/office/powerpoint/2010/main" val="83141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D8685-ED43-4C4F-5864-D6BE9094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921D-91CD-26E8-C80F-A7E67466D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simulation of x-ray lenses and CRL - I</a:t>
            </a:r>
            <a:endParaRPr lang="en-GB" sz="5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BC6E7-E7AF-0904-E0F0-3523C15F5F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D3EC5-43B8-A98E-AA27-4931A8B1E988}"/>
              </a:ext>
            </a:extLst>
          </p:cNvPr>
          <p:cNvSpPr txBox="1"/>
          <p:nvPr/>
        </p:nvSpPr>
        <p:spPr>
          <a:xfrm>
            <a:off x="256406" y="623609"/>
            <a:ext cx="8647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US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Tilting refractive x-ray lenses for fine-tuning of their focal length</a:t>
            </a:r>
          </a:p>
        </p:txBody>
      </p:sp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1FF4EC37-C294-1DD3-8FE0-F29733C80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399" y="333766"/>
            <a:ext cx="703926" cy="1256794"/>
          </a:xfrm>
          <a:prstGeom prst="rect">
            <a:avLst/>
          </a:prstGeom>
        </p:spPr>
      </p:pic>
      <p:pic>
        <p:nvPicPr>
          <p:cNvPr id="5" name="Picture 4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DB0CBDEF-C93B-1F88-19BA-802BA5E7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1" y="971299"/>
            <a:ext cx="5268198" cy="34694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0A62C6-2163-488D-E874-A7C7273D6245}"/>
              </a:ext>
            </a:extLst>
          </p:cNvPr>
          <p:cNvSpPr/>
          <p:nvPr/>
        </p:nvSpPr>
        <p:spPr>
          <a:xfrm>
            <a:off x="524931" y="4384355"/>
            <a:ext cx="809836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>
                <a:solidFill>
                  <a:srgbClr val="4F81BD"/>
                </a:solidFill>
                <a:latin typeface="Candara" panose="020E0502030303020204" pitchFamily="34" charset="0"/>
              </a:rPr>
              <a:t>(a) horizontal and (b) vertical gradient cuts comparison for the simulation (dashed line) and experimental data (continuous line) for a 2D Be lens with R=50 µm at E=17 keV. Calculated (c) horizontal and (d) vertical apparent radius of curvature.</a:t>
            </a:r>
          </a:p>
        </p:txBody>
      </p:sp>
      <p:sp>
        <p:nvSpPr>
          <p:cNvPr id="3" name="TextBox 49">
            <a:extLst>
              <a:ext uri="{FF2B5EF4-FFF2-40B4-BE49-F238E27FC236}">
                <a16:creationId xmlns:a16="http://schemas.microsoft.com/office/drawing/2014/main" id="{F0FE7901-ADE7-DF69-D279-DDD67C425DF8}"/>
              </a:ext>
            </a:extLst>
          </p:cNvPr>
          <p:cNvSpPr txBox="1"/>
          <p:nvPr/>
        </p:nvSpPr>
        <p:spPr>
          <a:xfrm>
            <a:off x="4572000" y="4896000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R. </a:t>
            </a:r>
            <a:r>
              <a:rPr lang="en-US" sz="1200" dirty="0" err="1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Celestre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et al, </a:t>
            </a:r>
            <a:r>
              <a:rPr lang="en-US" sz="1200" i="1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Opt. Express</a:t>
            </a:r>
            <a:r>
              <a:rPr lang="en-US" sz="1200" dirty="0">
                <a:solidFill>
                  <a:schemeClr val="bg1"/>
                </a:solidFill>
                <a:latin typeface="Candara" panose="020E0502030303020204" pitchFamily="34" charset="0"/>
                <a:cs typeface="Times" panose="02020603050405020304" pitchFamily="18" charset="0"/>
              </a:rPr>
              <a:t> 31(5), 7617 (2023)</a:t>
            </a:r>
          </a:p>
        </p:txBody>
      </p:sp>
    </p:spTree>
    <p:extLst>
      <p:ext uri="{BB962C8B-B14F-4D97-AF65-F5344CB8AC3E}">
        <p14:creationId xmlns:p14="http://schemas.microsoft.com/office/powerpoint/2010/main" val="12948670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8621</TotalTime>
  <Words>580</Words>
  <Application>Microsoft Office PowerPoint</Application>
  <PresentationFormat>On-screen Show (16:9)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Cambria Math</vt:lpstr>
      <vt:lpstr>Candara</vt:lpstr>
      <vt:lpstr>Garamond</vt:lpstr>
      <vt:lpstr>LM Roman 12</vt:lpstr>
      <vt:lpstr>Palatino Linotype</vt:lpstr>
      <vt:lpstr>Wingdings</vt:lpstr>
      <vt:lpstr>Simple Light</vt:lpstr>
      <vt:lpstr>PowerPoint Presentation</vt:lpstr>
      <vt:lpstr>CRL ray tracing, error simulations, wavefront propagation</vt:lpstr>
      <vt:lpstr>X-ray lens modelling</vt:lpstr>
      <vt:lpstr>X-ray lens modelling</vt:lpstr>
      <vt:lpstr>X-ray lens modelling</vt:lpstr>
      <vt:lpstr>X-ray lens modelling</vt:lpstr>
      <vt:lpstr>Why x-ray lens modelling?</vt:lpstr>
      <vt:lpstr>Accurate simulation of x-ray lenses and CRL - I</vt:lpstr>
      <vt:lpstr>Accurate simulation of x-ray lenses and CRL - I</vt:lpstr>
      <vt:lpstr>Accurate simulation of x-ray lenses and CRL - II</vt:lpstr>
      <vt:lpstr>Accurate simulation of x-ray lenses and CRL - III</vt:lpstr>
      <vt:lpstr>Examples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CRL simulations</dc:title>
  <dc:creator>Rafael CELESTRE</dc:creator>
  <cp:lastModifiedBy>CELESTRE Rafael</cp:lastModifiedBy>
  <cp:revision>450</cp:revision>
  <dcterms:modified xsi:type="dcterms:W3CDTF">2025-05-16T13:57:22Z</dcterms:modified>
</cp:coreProperties>
</file>